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4" r:id="rId5"/>
  </p:sldMasterIdLst>
  <p:notesMasterIdLst>
    <p:notesMasterId r:id="rId16"/>
  </p:notesMasterIdLst>
  <p:sldIdLst>
    <p:sldId id="267" r:id="rId6"/>
    <p:sldId id="321" r:id="rId7"/>
    <p:sldId id="322" r:id="rId8"/>
    <p:sldId id="328" r:id="rId9"/>
    <p:sldId id="327" r:id="rId10"/>
    <p:sldId id="326" r:id="rId11"/>
    <p:sldId id="323" r:id="rId12"/>
    <p:sldId id="324" r:id="rId13"/>
    <p:sldId id="325" r:id="rId14"/>
    <p:sldId id="320" r:id="rId15"/>
  </p:sldIdLst>
  <p:sldSz cx="12192000" cy="6858000"/>
  <p:notesSz cx="7086600" cy="94281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5" autoAdjust="0"/>
    <p:restoredTop sz="94660"/>
  </p:normalViewPr>
  <p:slideViewPr>
    <p:cSldViewPr snapToGrid="0">
      <p:cViewPr varScale="1">
        <p:scale>
          <a:sx n="59" d="100"/>
          <a:sy n="59" d="100"/>
        </p:scale>
        <p:origin x="8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lastino, Michael" userId="929e776d-b70b-423b-a991-95425f76a4a6" providerId="ADAL" clId="{4880C428-F106-45BE-9796-F6C7D2AD65F3}"/>
    <pc:docChg chg="custSel modSld">
      <pc:chgData name="Plastino, Michael" userId="929e776d-b70b-423b-a991-95425f76a4a6" providerId="ADAL" clId="{4880C428-F106-45BE-9796-F6C7D2AD65F3}" dt="2020-09-16T19:04:07.173" v="262" actId="14100"/>
      <pc:docMkLst>
        <pc:docMk/>
      </pc:docMkLst>
      <pc:sldChg chg="modSp">
        <pc:chgData name="Plastino, Michael" userId="929e776d-b70b-423b-a991-95425f76a4a6" providerId="ADAL" clId="{4880C428-F106-45BE-9796-F6C7D2AD65F3}" dt="2020-09-16T19:01:23.947" v="238" actId="207"/>
        <pc:sldMkLst>
          <pc:docMk/>
          <pc:sldMk cId="1736607701" sldId="321"/>
        </pc:sldMkLst>
        <pc:spChg chg="mod">
          <ac:chgData name="Plastino, Michael" userId="929e776d-b70b-423b-a991-95425f76a4a6" providerId="ADAL" clId="{4880C428-F106-45BE-9796-F6C7D2AD65F3}" dt="2020-09-16T19:01:23.947" v="238" actId="207"/>
          <ac:spMkLst>
            <pc:docMk/>
            <pc:sldMk cId="1736607701" sldId="321"/>
            <ac:spMk id="5" creationId="{8E42905B-3DD1-47FF-97B5-4B8DC06542CB}"/>
          </ac:spMkLst>
        </pc:spChg>
      </pc:sldChg>
      <pc:sldChg chg="modSp">
        <pc:chgData name="Plastino, Michael" userId="929e776d-b70b-423b-a991-95425f76a4a6" providerId="ADAL" clId="{4880C428-F106-45BE-9796-F6C7D2AD65F3}" dt="2020-09-16T19:01:32.316" v="239" actId="207"/>
        <pc:sldMkLst>
          <pc:docMk/>
          <pc:sldMk cId="4042807862" sldId="322"/>
        </pc:sldMkLst>
        <pc:spChg chg="mod">
          <ac:chgData name="Plastino, Michael" userId="929e776d-b70b-423b-a991-95425f76a4a6" providerId="ADAL" clId="{4880C428-F106-45BE-9796-F6C7D2AD65F3}" dt="2020-09-16T19:01:32.316" v="239" actId="207"/>
          <ac:spMkLst>
            <pc:docMk/>
            <pc:sldMk cId="4042807862" sldId="322"/>
            <ac:spMk id="5" creationId="{8E42905B-3DD1-47FF-97B5-4B8DC06542CB}"/>
          </ac:spMkLst>
        </pc:spChg>
      </pc:sldChg>
      <pc:sldChg chg="modSp">
        <pc:chgData name="Plastino, Michael" userId="929e776d-b70b-423b-a991-95425f76a4a6" providerId="ADAL" clId="{4880C428-F106-45BE-9796-F6C7D2AD65F3}" dt="2020-09-16T19:03:56.902" v="261" actId="1036"/>
        <pc:sldMkLst>
          <pc:docMk/>
          <pc:sldMk cId="1015491827" sldId="323"/>
        </pc:sldMkLst>
        <pc:spChg chg="mod">
          <ac:chgData name="Plastino, Michael" userId="929e776d-b70b-423b-a991-95425f76a4a6" providerId="ADAL" clId="{4880C428-F106-45BE-9796-F6C7D2AD65F3}" dt="2020-09-16T19:03:56.902" v="261" actId="1036"/>
          <ac:spMkLst>
            <pc:docMk/>
            <pc:sldMk cId="1015491827" sldId="323"/>
            <ac:spMk id="2" creationId="{00000000-0000-0000-0000-000000000000}"/>
          </ac:spMkLst>
        </pc:spChg>
        <pc:spChg chg="mod">
          <ac:chgData name="Plastino, Michael" userId="929e776d-b70b-423b-a991-95425f76a4a6" providerId="ADAL" clId="{4880C428-F106-45BE-9796-F6C7D2AD65F3}" dt="2020-09-16T19:02:54.974" v="253" actId="207"/>
          <ac:spMkLst>
            <pc:docMk/>
            <pc:sldMk cId="1015491827" sldId="323"/>
            <ac:spMk id="5" creationId="{8E42905B-3DD1-47FF-97B5-4B8DC06542CB}"/>
          </ac:spMkLst>
        </pc:spChg>
      </pc:sldChg>
      <pc:sldChg chg="modSp">
        <pc:chgData name="Plastino, Michael" userId="929e776d-b70b-423b-a991-95425f76a4a6" providerId="ADAL" clId="{4880C428-F106-45BE-9796-F6C7D2AD65F3}" dt="2020-09-16T19:03:45.410" v="260" actId="1036"/>
        <pc:sldMkLst>
          <pc:docMk/>
          <pc:sldMk cId="2026114466" sldId="324"/>
        </pc:sldMkLst>
        <pc:spChg chg="mod">
          <ac:chgData name="Plastino, Michael" userId="929e776d-b70b-423b-a991-95425f76a4a6" providerId="ADAL" clId="{4880C428-F106-45BE-9796-F6C7D2AD65F3}" dt="2020-09-16T19:03:45.410" v="260" actId="1036"/>
          <ac:spMkLst>
            <pc:docMk/>
            <pc:sldMk cId="2026114466" sldId="324"/>
            <ac:spMk id="2" creationId="{00000000-0000-0000-0000-000000000000}"/>
          </ac:spMkLst>
        </pc:spChg>
        <pc:spChg chg="mod">
          <ac:chgData name="Plastino, Michael" userId="929e776d-b70b-423b-a991-95425f76a4a6" providerId="ADAL" clId="{4880C428-F106-45BE-9796-F6C7D2AD65F3}" dt="2020-09-16T19:03:06.311" v="254" actId="207"/>
          <ac:spMkLst>
            <pc:docMk/>
            <pc:sldMk cId="2026114466" sldId="324"/>
            <ac:spMk id="5" creationId="{8E42905B-3DD1-47FF-97B5-4B8DC06542CB}"/>
          </ac:spMkLst>
        </pc:spChg>
      </pc:sldChg>
      <pc:sldChg chg="modSp">
        <pc:chgData name="Plastino, Michael" userId="929e776d-b70b-423b-a991-95425f76a4a6" providerId="ADAL" clId="{4880C428-F106-45BE-9796-F6C7D2AD65F3}" dt="2020-09-16T19:03:26.776" v="256" actId="14100"/>
        <pc:sldMkLst>
          <pc:docMk/>
          <pc:sldMk cId="4210757155" sldId="325"/>
        </pc:sldMkLst>
        <pc:spChg chg="mod">
          <ac:chgData name="Plastino, Michael" userId="929e776d-b70b-423b-a991-95425f76a4a6" providerId="ADAL" clId="{4880C428-F106-45BE-9796-F6C7D2AD65F3}" dt="2020-09-16T19:03:26.776" v="256" actId="14100"/>
          <ac:spMkLst>
            <pc:docMk/>
            <pc:sldMk cId="4210757155" sldId="325"/>
            <ac:spMk id="2" creationId="{00000000-0000-0000-0000-000000000000}"/>
          </ac:spMkLst>
        </pc:spChg>
        <pc:spChg chg="mod">
          <ac:chgData name="Plastino, Michael" userId="929e776d-b70b-423b-a991-95425f76a4a6" providerId="ADAL" clId="{4880C428-F106-45BE-9796-F6C7D2AD65F3}" dt="2020-09-16T19:03:13.774" v="255" actId="207"/>
          <ac:spMkLst>
            <pc:docMk/>
            <pc:sldMk cId="4210757155" sldId="325"/>
            <ac:spMk id="4" creationId="{A362FF74-AC70-4520-801D-A515F47ABCF4}"/>
          </ac:spMkLst>
        </pc:spChg>
      </pc:sldChg>
      <pc:sldChg chg="modSp">
        <pc:chgData name="Plastino, Michael" userId="929e776d-b70b-423b-a991-95425f76a4a6" providerId="ADAL" clId="{4880C428-F106-45BE-9796-F6C7D2AD65F3}" dt="2020-09-16T19:04:07.173" v="262" actId="14100"/>
        <pc:sldMkLst>
          <pc:docMk/>
          <pc:sldMk cId="3000445547" sldId="326"/>
        </pc:sldMkLst>
        <pc:spChg chg="mod">
          <ac:chgData name="Plastino, Michael" userId="929e776d-b70b-423b-a991-95425f76a4a6" providerId="ADAL" clId="{4880C428-F106-45BE-9796-F6C7D2AD65F3}" dt="2020-09-16T19:04:07.173" v="262" actId="14100"/>
          <ac:spMkLst>
            <pc:docMk/>
            <pc:sldMk cId="3000445547" sldId="326"/>
            <ac:spMk id="2" creationId="{00000000-0000-0000-0000-000000000000}"/>
          </ac:spMkLst>
        </pc:spChg>
        <pc:spChg chg="mod">
          <ac:chgData name="Plastino, Michael" userId="929e776d-b70b-423b-a991-95425f76a4a6" providerId="ADAL" clId="{4880C428-F106-45BE-9796-F6C7D2AD65F3}" dt="2020-09-16T19:02:43.748" v="252" actId="207"/>
          <ac:spMkLst>
            <pc:docMk/>
            <pc:sldMk cId="3000445547" sldId="326"/>
            <ac:spMk id="5" creationId="{8E42905B-3DD1-47FF-97B5-4B8DC06542CB}"/>
          </ac:spMkLst>
        </pc:spChg>
      </pc:sldChg>
      <pc:sldChg chg="modSp">
        <pc:chgData name="Plastino, Michael" userId="929e776d-b70b-423b-a991-95425f76a4a6" providerId="ADAL" clId="{4880C428-F106-45BE-9796-F6C7D2AD65F3}" dt="2020-09-16T19:02:30.089" v="251" actId="207"/>
        <pc:sldMkLst>
          <pc:docMk/>
          <pc:sldMk cId="621124571" sldId="327"/>
        </pc:sldMkLst>
        <pc:spChg chg="mod">
          <ac:chgData name="Plastino, Michael" userId="929e776d-b70b-423b-a991-95425f76a4a6" providerId="ADAL" clId="{4880C428-F106-45BE-9796-F6C7D2AD65F3}" dt="2020-09-16T19:02:30.089" v="251" actId="207"/>
          <ac:spMkLst>
            <pc:docMk/>
            <pc:sldMk cId="621124571" sldId="327"/>
            <ac:spMk id="5" creationId="{8E42905B-3DD1-47FF-97B5-4B8DC06542CB}"/>
          </ac:spMkLst>
        </pc:spChg>
      </pc:sldChg>
      <pc:sldChg chg="modSp">
        <pc:chgData name="Plastino, Michael" userId="929e776d-b70b-423b-a991-95425f76a4a6" providerId="ADAL" clId="{4880C428-F106-45BE-9796-F6C7D2AD65F3}" dt="2020-09-16T19:02:01.580" v="250" actId="20577"/>
        <pc:sldMkLst>
          <pc:docMk/>
          <pc:sldMk cId="1052042916" sldId="328"/>
        </pc:sldMkLst>
        <pc:spChg chg="mod">
          <ac:chgData name="Plastino, Michael" userId="929e776d-b70b-423b-a991-95425f76a4a6" providerId="ADAL" clId="{4880C428-F106-45BE-9796-F6C7D2AD65F3}" dt="2020-09-16T19:02:01.580" v="250" actId="20577"/>
          <ac:spMkLst>
            <pc:docMk/>
            <pc:sldMk cId="1052042916" sldId="328"/>
            <ac:spMk id="5" creationId="{8E42905B-3DD1-47FF-97B5-4B8DC06542C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0860" cy="473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14100" y="0"/>
            <a:ext cx="3070860" cy="473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B8A209-47EC-4E96-AF79-6AE081D97A47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4375" y="1177925"/>
            <a:ext cx="5657850" cy="31829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660" y="4537304"/>
            <a:ext cx="5669280" cy="37123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55119"/>
            <a:ext cx="3070860" cy="47304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14100" y="8955119"/>
            <a:ext cx="3070860" cy="47304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D83677-1893-4B0F-B31B-BF208FF13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7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7744178" y="0"/>
            <a:ext cx="4447823" cy="1701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1" name="Picture 10" descr="photo of clean water" title="photo of clean water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981"/>
            <a:ext cx="12192000" cy="6868160"/>
          </a:xfrm>
          <a:prstGeom prst="rect">
            <a:avLst/>
          </a:prstGeom>
        </p:spPr>
      </p:pic>
      <p:pic>
        <p:nvPicPr>
          <p:cNvPr id="12" name="Picture 11" descr="EPA Office of Ground Water and Drinking Water logo" title="EPA Office of Ground Water and Drinking Water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801" y="5055174"/>
            <a:ext cx="2526996" cy="13196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73600" y="1092201"/>
            <a:ext cx="6197600" cy="993775"/>
          </a:xfrm>
        </p:spPr>
        <p:txBody>
          <a:bodyPr anchor="b" anchorCtr="0">
            <a:noAutofit/>
          </a:bodyPr>
          <a:lstStyle>
            <a:lvl1pPr algn="r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0" y="2108200"/>
            <a:ext cx="6299200" cy="609600"/>
          </a:xfrm>
        </p:spPr>
        <p:txBody>
          <a:bodyPr/>
          <a:lstStyle>
            <a:lvl1pPr marL="0" indent="0" algn="r">
              <a:buNone/>
              <a:defRPr>
                <a:solidFill>
                  <a:schemeClr val="accent6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  |  Date</a:t>
            </a:r>
          </a:p>
        </p:txBody>
      </p:sp>
    </p:spTree>
    <p:extLst>
      <p:ext uri="{BB962C8B-B14F-4D97-AF65-F5344CB8AC3E}">
        <p14:creationId xmlns:p14="http://schemas.microsoft.com/office/powerpoint/2010/main" val="2239405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864BFC-3605-492D-8315-5DC2E4349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4C5A50-630A-4041-8936-97E060C35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B59280-3641-498D-8093-4D0CD3C7F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80FFA-B15D-4076-A7C0-49969EF3C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25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Two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-11883"/>
            <a:ext cx="12192000" cy="1187532"/>
          </a:xfrm>
          <a:prstGeom prst="rect">
            <a:avLst/>
          </a:prstGeom>
          <a:solidFill>
            <a:srgbClr val="6C73A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12192000" cy="1187532"/>
          </a:xfrm>
          <a:prstGeom prst="rect">
            <a:avLst/>
          </a:prstGeom>
          <a:solidFill>
            <a:srgbClr val="343855">
              <a:alpha val="74902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1183" y="1371600"/>
            <a:ext cx="5036539" cy="4800600"/>
          </a:xfrm>
        </p:spPr>
        <p:txBody>
          <a:bodyPr>
            <a:noAutofit/>
          </a:bodyPr>
          <a:lstStyle>
            <a:lvl1pPr marL="285750" indent="-285750">
              <a:buFontTx/>
              <a:buBlip>
                <a:blip r:embed="rId2"/>
              </a:buBlip>
              <a:defRPr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31775">
              <a:buFont typeface="Franklin Gothic Book" panose="020B0503020102020204" pitchFamily="34" charset="0"/>
              <a:buChar char="•"/>
              <a:defRPr sz="16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035050" indent="-228600">
              <a:buFont typeface="Franklin Gothic Book" panose="020B0503020102020204" pitchFamily="34" charset="0"/>
              <a:buChar char="—"/>
              <a:defRPr sz="1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Open Sans"/>
                <a:cs typeface="Open Sans"/>
              </a:defRPr>
            </a:lvl4pPr>
            <a:lvl5pPr>
              <a:defRPr>
                <a:latin typeface="Open Sans"/>
                <a:cs typeface="Open San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41805" y="6467312"/>
            <a:ext cx="732269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rgbClr val="FFFFFF"/>
                </a:solidFill>
              </a:defRPr>
            </a:lvl1pPr>
          </a:lstStyle>
          <a:p>
            <a:fld id="{267AD223-47A6-DE44-961B-16919FB079C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6713092" y="1371600"/>
            <a:ext cx="5036539" cy="4800600"/>
          </a:xfrm>
        </p:spPr>
        <p:txBody>
          <a:bodyPr>
            <a:noAutofit/>
          </a:bodyPr>
          <a:lstStyle>
            <a:lvl1pPr>
              <a:defRPr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31775">
              <a:buFont typeface="Franklin Gothic Book" panose="020B0503020102020204" pitchFamily="34" charset="0"/>
              <a:buChar char="•"/>
              <a:defRPr sz="16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035050" indent="-228600">
              <a:buFont typeface="Franklin Gothic Book" panose="020B0503020102020204" pitchFamily="34" charset="0"/>
              <a:buChar char="—"/>
              <a:defRPr sz="1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Open Sans"/>
                <a:cs typeface="Open Sans"/>
              </a:defRPr>
            </a:lvl4pPr>
            <a:lvl5pPr>
              <a:defRPr>
                <a:latin typeface="Open Sans"/>
                <a:cs typeface="Open San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1182" y="119991"/>
            <a:ext cx="10588449" cy="981684"/>
          </a:xfrm>
        </p:spPr>
        <p:txBody>
          <a:bodyPr>
            <a:noAutofit/>
          </a:bodyPr>
          <a:lstStyle>
            <a:lvl1pPr algn="l">
              <a:defRPr sz="2800">
                <a:solidFill>
                  <a:srgbClr val="FFFFFF"/>
                </a:solidFill>
                <a:latin typeface="Segoe UI Semibold" panose="020B0702040204020203" pitchFamily="34" charset="0"/>
                <a:cs typeface="Open San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8197" y="0"/>
            <a:ext cx="1010137" cy="6858000"/>
            <a:chOff x="-1801505" y="-18281"/>
            <a:chExt cx="757603" cy="6858000"/>
          </a:xfrm>
        </p:grpSpPr>
        <p:sp>
          <p:nvSpPr>
            <p:cNvPr id="13" name="Isosceles Triangle 12"/>
            <p:cNvSpPr/>
            <p:nvPr userDrawn="1"/>
          </p:nvSpPr>
          <p:spPr>
            <a:xfrm rot="5400000">
              <a:off x="-1742244" y="418534"/>
              <a:ext cx="1082783" cy="313901"/>
            </a:xfrm>
            <a:prstGeom prst="triangle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-1801505" y="-18281"/>
              <a:ext cx="559559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20827452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ll Ou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fglavey.AMER\Dropbox (P2 Creative Services)\Creative Services (1)\Marcom Amer\EPA AES\2502 PPT\4-Images\2501-15_WaterWaveShape1-Interior Page-2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13300" y="0"/>
            <a:ext cx="8678701" cy="1600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79183"/>
            <a:ext cx="12192000" cy="143116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0" tIns="457200" rIns="457200" bIns="457200" rtlCol="0" anchor="ctr"/>
          <a:lstStyle>
            <a:lvl1pPr marL="0" algn="l" defTabSz="914377" rtl="0" eaLnBrk="1" latinLnBrk="0" hangingPunct="1">
              <a:lnSpc>
                <a:spcPct val="150000"/>
              </a:lnSpc>
              <a:defRPr lang="en-US" sz="2200" b="1" kern="1200" dirty="0">
                <a:solidFill>
                  <a:schemeClr val="lt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Picture 4" descr="C:\Users\fglavey.AMER\Dropbox (P2 Creative Services)\Creative Services (1)\Marcom Amer\EPA AES\2502 PPT\4-Images\epa_u.s.environprotectagency.emf"/>
          <p:cNvPicPr>
            <a:picLocks noChangeAspect="1" noChangeArrowheads="1"/>
          </p:cNvPicPr>
          <p:nvPr userDrawn="1"/>
        </p:nvPicPr>
        <p:blipFill>
          <a:blip r:embed="rId3" cstate="print"/>
          <a:stretch>
            <a:fillRect/>
          </a:stretch>
        </p:blipFill>
        <p:spPr bwMode="auto">
          <a:xfrm>
            <a:off x="612777" y="342896"/>
            <a:ext cx="3148883" cy="338328"/>
          </a:xfrm>
          <a:prstGeom prst="rect">
            <a:avLst/>
          </a:prstGeom>
          <a:noFill/>
        </p:spPr>
      </p:pic>
      <p:pic>
        <p:nvPicPr>
          <p:cNvPr id="7" name="Picture 3" descr="C:\Users\fglavey.AMER\Dropbox (P2 Creative Services)\Creative Services (1)\Marcom Amer\EPA AES\2502 PPT\4-Images\Wave Shapes\2501-15_WaterWaveShape1-Divider Page Bottom.jpg"/>
          <p:cNvPicPr>
            <a:picLocks noChangeAspect="1" noChangeArrowheads="1"/>
          </p:cNvPicPr>
          <p:nvPr userDrawn="1"/>
        </p:nvPicPr>
        <p:blipFill>
          <a:blip r:embed="rId4" cstate="print"/>
          <a:stretch>
            <a:fillRect/>
          </a:stretch>
        </p:blipFill>
        <p:spPr bwMode="auto">
          <a:xfrm>
            <a:off x="4" y="5029200"/>
            <a:ext cx="6779729" cy="1434818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 userDrawn="1"/>
        </p:nvSpPr>
        <p:spPr>
          <a:xfrm>
            <a:off x="2090821" y="304800"/>
            <a:ext cx="17272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2954834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914401"/>
            <a:ext cx="42399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t" anchorCtr="0">
            <a:spAutoFit/>
          </a:bodyPr>
          <a:lstStyle>
            <a:lvl1pPr marL="0" algn="l" defTabSz="1088205" rtl="0" eaLnBrk="1" latinLnBrk="0" hangingPunct="1">
              <a:defRPr lang="en-US" sz="2400" b="1" kern="0" spc="0" baseline="0">
                <a:solidFill>
                  <a:schemeClr val="tx2"/>
                </a:solidFill>
                <a:latin typeface="Arial" pitchFamily="34" charset="0"/>
                <a:ea typeface="Open Sans Light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920244"/>
            <a:ext cx="10972800" cy="138499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66684" indent="-166684">
              <a:spcBef>
                <a:spcPts val="600"/>
              </a:spcBef>
              <a:defRPr sz="1800" kern="0" baseline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189" indent="-234945">
              <a:spcBef>
                <a:spcPts val="0"/>
              </a:spcBef>
              <a:defRPr sz="1800" kern="0" baseline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 marL="568311" indent="-166684">
              <a:spcBef>
                <a:spcPts val="0"/>
              </a:spcBef>
              <a:defRPr sz="1800" kern="0" baseline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marL="803255" indent="-234945">
              <a:spcBef>
                <a:spcPts val="0"/>
              </a:spcBef>
              <a:defRPr sz="1800" kern="0" baseline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 marL="1025500" indent="-222245">
              <a:spcBef>
                <a:spcPts val="0"/>
              </a:spcBef>
              <a:defRPr sz="1800" kern="0" baseline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Footer Placeholder 13"/>
          <p:cNvSpPr>
            <a:spLocks noGrp="1"/>
          </p:cNvSpPr>
          <p:nvPr>
            <p:ph type="ftr" sz="quarter" idx="3"/>
          </p:nvPr>
        </p:nvSpPr>
        <p:spPr>
          <a:xfrm>
            <a:off x="4165600" y="6477000"/>
            <a:ext cx="386080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>
            <a:lvl1pPr marL="0" algn="ctr" defTabSz="820718" rtl="0" eaLnBrk="1" latinLnBrk="0" hangingPunct="1">
              <a:spcBef>
                <a:spcPct val="50000"/>
              </a:spcBef>
              <a:defRPr lang="en-US" sz="1000" kern="1200" dirty="0" smtClean="0">
                <a:solidFill>
                  <a:srgbClr val="969696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17" name="Date Placeholder 12"/>
          <p:cNvSpPr>
            <a:spLocks noGrp="1"/>
          </p:cNvSpPr>
          <p:nvPr>
            <p:ph type="dt" sz="half" idx="2"/>
          </p:nvPr>
        </p:nvSpPr>
        <p:spPr>
          <a:xfrm>
            <a:off x="609599" y="6477000"/>
            <a:ext cx="284480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>
            <a:lvl1pPr marL="0" algn="l" defTabSz="820718" rtl="0" eaLnBrk="1" latinLnBrk="0" hangingPunct="1">
              <a:spcBef>
                <a:spcPct val="50000"/>
              </a:spcBef>
              <a:defRPr lang="en-US" sz="1000" kern="1200" smtClean="0">
                <a:solidFill>
                  <a:srgbClr val="969696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18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8784169" y="6477000"/>
            <a:ext cx="284480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>
            <a:lvl1pPr marL="0" algn="r" defTabSz="820718" rtl="0" eaLnBrk="1" latinLnBrk="0" hangingPunct="1">
              <a:spcBef>
                <a:spcPct val="50000"/>
              </a:spcBef>
              <a:defRPr lang="en-US" sz="1000" kern="1200" smtClean="0">
                <a:solidFill>
                  <a:srgbClr val="969696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2C97E85-39C8-46DF-A5C0-20FC2DC0B2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7545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914401"/>
            <a:ext cx="42399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 anchorCtr="0">
            <a:spAutoFit/>
          </a:bodyPr>
          <a:lstStyle>
            <a:lvl1pPr marL="0" algn="l" defTabSz="1088205" rtl="0" eaLnBrk="1" latinLnBrk="0" hangingPunct="1">
              <a:spcBef>
                <a:spcPct val="0"/>
              </a:spcBef>
              <a:buNone/>
              <a:defRPr lang="en-US" sz="2400" b="1" kern="0" spc="0" baseline="0" dirty="0">
                <a:solidFill>
                  <a:schemeClr val="tx2"/>
                </a:solidFill>
                <a:latin typeface="Arial" pitchFamily="34" charset="0"/>
                <a:ea typeface="Open Sans Light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24004"/>
            <a:ext cx="10972800" cy="13849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defTabSz="914377" rtl="0" eaLnBrk="1" latinLnBrk="0" hangingPunct="1">
              <a:buFont typeface="Arial" pitchFamily="34" charset="0"/>
              <a:defRPr lang="en-US" sz="1800" kern="0" baseline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914377" rtl="0" eaLnBrk="1" latinLnBrk="0" hangingPunct="1">
              <a:spcBef>
                <a:spcPts val="0"/>
              </a:spcBef>
              <a:buFont typeface="Arial" pitchFamily="34" charset="0"/>
              <a:defRPr lang="en-US" sz="1800" kern="0" baseline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377" rtl="0" eaLnBrk="1" latinLnBrk="0" hangingPunct="1">
              <a:spcBef>
                <a:spcPts val="0"/>
              </a:spcBef>
              <a:buFont typeface="Arial" pitchFamily="34" charset="0"/>
              <a:defRPr lang="en-US" sz="1800" kern="0" baseline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377" rtl="0" eaLnBrk="1" latinLnBrk="0" hangingPunct="1">
              <a:spcBef>
                <a:spcPts val="0"/>
              </a:spcBef>
              <a:buFont typeface="Arial" pitchFamily="34" charset="0"/>
              <a:defRPr lang="en-US" sz="1800" kern="0" baseline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377" rtl="0" eaLnBrk="1" latinLnBrk="0" hangingPunct="1">
              <a:spcBef>
                <a:spcPts val="0"/>
              </a:spcBef>
              <a:buFont typeface="Arial" pitchFamily="34" charset="0"/>
              <a:defRPr lang="en-US" sz="1800" kern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3048002"/>
            <a:ext cx="10972800" cy="13849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defTabSz="914377" rtl="0" eaLnBrk="1" latinLnBrk="0" hangingPunct="1">
              <a:buFont typeface="Arial" pitchFamily="34" charset="0"/>
              <a:defRPr lang="en-US" sz="1800" kern="0" baseline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914377" rtl="0" eaLnBrk="1" latinLnBrk="0" hangingPunct="1">
              <a:spcBef>
                <a:spcPts val="0"/>
              </a:spcBef>
              <a:buFont typeface="Arial" pitchFamily="34" charset="0"/>
              <a:defRPr lang="en-US" sz="1800" kern="0" baseline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377" rtl="0" eaLnBrk="1" latinLnBrk="0" hangingPunct="1">
              <a:spcBef>
                <a:spcPts val="0"/>
              </a:spcBef>
              <a:buFont typeface="Arial" pitchFamily="34" charset="0"/>
              <a:defRPr lang="en-US" sz="1800" kern="0" baseline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377" rtl="0" eaLnBrk="1" latinLnBrk="0" hangingPunct="1">
              <a:spcBef>
                <a:spcPts val="0"/>
              </a:spcBef>
              <a:buFont typeface="Arial" pitchFamily="34" charset="0"/>
              <a:defRPr lang="en-US" sz="1800" kern="0" baseline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377" rtl="0" eaLnBrk="1" latinLnBrk="0" hangingPunct="1">
              <a:spcBef>
                <a:spcPts val="0"/>
              </a:spcBef>
              <a:buFont typeface="Arial" pitchFamily="34" charset="0"/>
              <a:defRPr lang="en-US" sz="1800" kern="0" baseline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3"/>
          </p:nvPr>
        </p:nvSpPr>
        <p:spPr>
          <a:xfrm>
            <a:off x="4165600" y="6477000"/>
            <a:ext cx="386080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>
            <a:lvl1pPr marL="0" algn="ctr" defTabSz="820718" rtl="0" eaLnBrk="1" latinLnBrk="0" hangingPunct="1">
              <a:spcBef>
                <a:spcPct val="50000"/>
              </a:spcBef>
              <a:defRPr lang="en-US" sz="1000" kern="1200" dirty="0" smtClean="0">
                <a:solidFill>
                  <a:srgbClr val="969696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15" name="Date Placeholder 12"/>
          <p:cNvSpPr>
            <a:spLocks noGrp="1"/>
          </p:cNvSpPr>
          <p:nvPr>
            <p:ph type="dt" sz="half" idx="10"/>
          </p:nvPr>
        </p:nvSpPr>
        <p:spPr>
          <a:xfrm>
            <a:off x="609599" y="6477000"/>
            <a:ext cx="284480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>
            <a:lvl1pPr marL="0" algn="l" defTabSz="820718" rtl="0" eaLnBrk="1" latinLnBrk="0" hangingPunct="1">
              <a:spcBef>
                <a:spcPct val="50000"/>
              </a:spcBef>
              <a:defRPr lang="en-US" sz="1000" kern="1200" smtClean="0">
                <a:solidFill>
                  <a:srgbClr val="969696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16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8784169" y="6477000"/>
            <a:ext cx="284480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>
            <a:lvl1pPr marL="0" algn="r" defTabSz="820718" rtl="0" eaLnBrk="1" latinLnBrk="0" hangingPunct="1">
              <a:spcBef>
                <a:spcPct val="50000"/>
              </a:spcBef>
              <a:defRPr lang="en-US" sz="1000" kern="1200" smtClean="0">
                <a:solidFill>
                  <a:srgbClr val="969696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2C97E85-39C8-46DF-A5C0-20FC2DC0B2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1"/>
          </p:nvPr>
        </p:nvSpPr>
        <p:spPr>
          <a:xfrm>
            <a:off x="609600" y="4594704"/>
            <a:ext cx="10972800" cy="13849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defTabSz="914377" rtl="0" eaLnBrk="1" latinLnBrk="0" hangingPunct="1">
              <a:buFont typeface="Arial" pitchFamily="34" charset="0"/>
              <a:defRPr lang="en-US" sz="1800" kern="0" baseline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914377" rtl="0" eaLnBrk="1" latinLnBrk="0" hangingPunct="1">
              <a:spcBef>
                <a:spcPts val="0"/>
              </a:spcBef>
              <a:buFont typeface="Arial" pitchFamily="34" charset="0"/>
              <a:defRPr lang="en-US" sz="1800" kern="0" baseline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377" rtl="0" eaLnBrk="1" latinLnBrk="0" hangingPunct="1">
              <a:spcBef>
                <a:spcPts val="0"/>
              </a:spcBef>
              <a:buFont typeface="Arial" pitchFamily="34" charset="0"/>
              <a:defRPr lang="en-US" sz="1800" kern="0" baseline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377" rtl="0" eaLnBrk="1" latinLnBrk="0" hangingPunct="1">
              <a:spcBef>
                <a:spcPts val="0"/>
              </a:spcBef>
              <a:buFont typeface="Arial" pitchFamily="34" charset="0"/>
              <a:defRPr lang="en-US" sz="1800" kern="0" baseline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377" rtl="0" eaLnBrk="1" latinLnBrk="0" hangingPunct="1">
              <a:spcBef>
                <a:spcPts val="0"/>
              </a:spcBef>
              <a:buFont typeface="Arial" pitchFamily="34" charset="0"/>
              <a:defRPr lang="en-US" sz="1800" kern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33145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descr="blue bar" title="blue bar"/>
          <p:cNvSpPr/>
          <p:nvPr userDrawn="1"/>
        </p:nvSpPr>
        <p:spPr>
          <a:xfrm>
            <a:off x="0" y="6087301"/>
            <a:ext cx="12192000" cy="787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2"/>
            <a:ext cx="9042400" cy="3759199"/>
          </a:xfrm>
          <a:noFill/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200" y="6290502"/>
            <a:ext cx="284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290502"/>
            <a:ext cx="3860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15904" y="6290502"/>
            <a:ext cx="812800" cy="365125"/>
          </a:xfrm>
        </p:spPr>
        <p:txBody>
          <a:bodyPr/>
          <a:lstStyle/>
          <a:p>
            <a:fld id="{F78498E3-9FBF-46FE-87F5-F028E832A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514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hoto of clean water" title="photo of clean water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81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3429000"/>
            <a:ext cx="10363200" cy="1362075"/>
          </a:xfrm>
          <a:noFill/>
          <a:ln>
            <a:noFill/>
          </a:ln>
        </p:spPr>
        <p:txBody>
          <a:bodyPr anchor="ctr" anchorCtr="1">
            <a:normAutofit/>
          </a:bodyPr>
          <a:lstStyle>
            <a:lvl1pPr algn="ctr">
              <a:defRPr sz="4000" b="1" cap="all">
                <a:solidFill>
                  <a:schemeClr val="tx2"/>
                </a:solidFill>
                <a:effectLst>
                  <a:outerShdw blurRad="69850" dist="38100" dir="2700000" algn="tl" rotWithShape="0">
                    <a:schemeClr val="bg1">
                      <a:alpha val="24000"/>
                    </a:scheme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02075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8800" y="1747834"/>
            <a:ext cx="3860800" cy="81280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08800" y="2865437"/>
            <a:ext cx="3759200" cy="2798764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908800" y="6273800"/>
            <a:ext cx="375920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4" descr="photo" title="photo"/>
          <p:cNvSpPr>
            <a:spLocks noGrp="1"/>
          </p:cNvSpPr>
          <p:nvPr>
            <p:ph type="pic" sz="quarter" idx="14"/>
          </p:nvPr>
        </p:nvSpPr>
        <p:spPr>
          <a:xfrm>
            <a:off x="1" y="-1"/>
            <a:ext cx="6604000" cy="6858001"/>
          </a:xfrm>
        </p:spPr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15904" y="6273800"/>
            <a:ext cx="81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33" b="1">
                <a:solidFill>
                  <a:schemeClr val="bg1"/>
                </a:solidFill>
              </a:defRPr>
            </a:lvl1pPr>
          </a:lstStyle>
          <a:p>
            <a:fld id="{F78498E3-9FBF-46FE-87F5-F028E832A0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968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4" descr="photo" title="photo"/>
          <p:cNvSpPr>
            <a:spLocks noGrp="1"/>
          </p:cNvSpPr>
          <p:nvPr>
            <p:ph type="pic" sz="quarter" idx="14"/>
          </p:nvPr>
        </p:nvSpPr>
        <p:spPr>
          <a:xfrm>
            <a:off x="5283200" y="-1"/>
            <a:ext cx="6908800" cy="6858001"/>
          </a:xfrm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803398"/>
            <a:ext cx="3860800" cy="81280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921001"/>
            <a:ext cx="3759200" cy="2798764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908800" y="6273800"/>
            <a:ext cx="37592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15904" y="6273800"/>
            <a:ext cx="81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33" b="1">
                <a:solidFill>
                  <a:schemeClr val="bg1"/>
                </a:solidFill>
              </a:defRPr>
            </a:lvl1pPr>
          </a:lstStyle>
          <a:p>
            <a:fld id="{F78498E3-9FBF-46FE-87F5-F028E832A0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919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701800"/>
            <a:ext cx="3860800" cy="39624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73601" y="1701800"/>
            <a:ext cx="4572001" cy="39624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98E3-9FBF-46FE-87F5-F028E832A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031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1"/>
            <a:ext cx="4396339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3" y="2514600"/>
            <a:ext cx="4396339" cy="37417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6" y="1905001"/>
            <a:ext cx="4396339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6" y="2514600"/>
            <a:ext cx="4396339" cy="37417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317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508000" y="304800"/>
            <a:ext cx="9973733" cy="990600"/>
          </a:xfrm>
        </p:spPr>
        <p:txBody>
          <a:bodyPr>
            <a:normAutofit/>
          </a:bodyPr>
          <a:lstStyle>
            <a:lvl1pPr marL="0" indent="0" algn="l" defTabSz="914354" rtl="0" eaLnBrk="1" latinLnBrk="0" hangingPunct="1">
              <a:buFontTx/>
              <a:buNone/>
              <a:defRPr lang="en-US" sz="4200" b="1" kern="1200" baseline="0" dirty="0">
                <a:solidFill>
                  <a:schemeClr val="bg1"/>
                </a:solidFill>
                <a:latin typeface="Century Gothic" pitchFamily="34" charset="0"/>
                <a:ea typeface="+mn-ea"/>
                <a:cs typeface="Microsoft Sans Serif" pitchFamily="34" charset="0"/>
              </a:defRPr>
            </a:lvl1pPr>
            <a:lvl4pPr marL="1371532" indent="0">
              <a:buNone/>
              <a:defRPr/>
            </a:lvl4pPr>
          </a:lstStyle>
          <a:p>
            <a:pPr lvl="0"/>
            <a:r>
              <a:rPr lang="en-US"/>
              <a:t>Title of Slide</a:t>
            </a:r>
          </a:p>
        </p:txBody>
      </p:sp>
      <p:sp>
        <p:nvSpPr>
          <p:cNvPr id="10" name="Rectangle 9"/>
          <p:cNvSpPr/>
          <p:nvPr/>
        </p:nvSpPr>
        <p:spPr>
          <a:xfrm rot="5400000">
            <a:off x="5943600" y="609600"/>
            <a:ext cx="304800" cy="12192000"/>
          </a:xfrm>
          <a:prstGeom prst="rect">
            <a:avLst/>
          </a:prstGeom>
          <a:solidFill>
            <a:srgbClr val="0070C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1"/>
          </p:nvPr>
        </p:nvSpPr>
        <p:spPr>
          <a:xfrm>
            <a:off x="518558" y="1676400"/>
            <a:ext cx="11041420" cy="4038600"/>
          </a:xfrm>
        </p:spPr>
        <p:txBody>
          <a:bodyPr>
            <a:normAutofit/>
          </a:bodyPr>
          <a:lstStyle>
            <a:lvl1pPr>
              <a:defRPr sz="2800" b="1" baseline="0">
                <a:solidFill>
                  <a:schemeClr val="tx1"/>
                </a:solidFill>
                <a:latin typeface="Century Gothic" pitchFamily="34" charset="0"/>
              </a:defRPr>
            </a:lvl1pPr>
            <a:lvl2pPr>
              <a:defRPr sz="2600" b="1" baseline="0">
                <a:solidFill>
                  <a:schemeClr val="tx1"/>
                </a:solidFill>
                <a:latin typeface="Century Gothic" pitchFamily="34" charset="0"/>
              </a:defRPr>
            </a:lvl2pPr>
            <a:lvl3pPr>
              <a:defRPr sz="2400" b="1">
                <a:solidFill>
                  <a:schemeClr val="tx1"/>
                </a:solidFill>
                <a:latin typeface="Century Gothic" pitchFamily="34" charset="0"/>
              </a:defRPr>
            </a:lvl3pPr>
            <a:lvl4pPr>
              <a:defRPr sz="2200" b="1">
                <a:solidFill>
                  <a:schemeClr val="tx1"/>
                </a:solidFill>
                <a:latin typeface="Century Gothic" pitchFamily="34" charset="0"/>
              </a:defRPr>
            </a:lvl4pPr>
            <a:lvl5pPr>
              <a:defRPr sz="2200" b="1">
                <a:solidFill>
                  <a:schemeClr val="tx1"/>
                </a:solidFill>
                <a:latin typeface="Century Gothic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lide Number Placeholder 5"/>
          <p:cNvSpPr txBox="1">
            <a:spLocks/>
          </p:cNvSpPr>
          <p:nvPr/>
        </p:nvSpPr>
        <p:spPr>
          <a:xfrm>
            <a:off x="101600" y="6553200"/>
            <a:ext cx="2844800" cy="2889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l" defTabSz="914354" rtl="0" eaLnBrk="1" latinLnBrk="0" hangingPunct="1"/>
            <a:fld id="{DAF62632-3D37-44CC-8812-3200CE48381A}" type="slidenum">
              <a:rPr lang="en-US" sz="1800" b="1" kern="1200" smtClean="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rPr>
              <a:pPr marL="0" algn="l" defTabSz="914354" rtl="0" eaLnBrk="1" latinLnBrk="0" hangingPunct="1"/>
              <a:t>‹#›</a:t>
            </a:fld>
            <a:endParaRPr lang="en-US" sz="1800" b="1" kern="1200">
              <a:solidFill>
                <a:schemeClr val="bg1"/>
              </a:solidFill>
              <a:latin typeface="Century Gothic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2478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DC568-BEC9-416A-839A-C733743B8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695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 descr="blue bar" title="blue bar"/>
          <p:cNvSpPr/>
          <p:nvPr userDrawn="1"/>
        </p:nvSpPr>
        <p:spPr>
          <a:xfrm>
            <a:off x="0" y="6070600"/>
            <a:ext cx="12192000" cy="787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2369AF"/>
              </a:solidFill>
            </a:endParaRPr>
          </a:p>
        </p:txBody>
      </p:sp>
      <p:pic>
        <p:nvPicPr>
          <p:cNvPr id="10" name="Picture 9" descr="EPA Office of Ground Water and Drinking Water logo" title="EPA Office of Ground Water and Drinking Water logo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480393"/>
            <a:ext cx="1365504" cy="71309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904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9042400" cy="3860799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07200" y="627380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7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27380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7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15904" y="6273800"/>
            <a:ext cx="81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33" b="1">
                <a:solidFill>
                  <a:schemeClr val="bg1"/>
                </a:solidFill>
              </a:defRPr>
            </a:lvl1pPr>
          </a:lstStyle>
          <a:p>
            <a:fld id="{F78498E3-9FBF-46FE-87F5-F028E832A0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589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687" r:id="rId12"/>
    <p:sldLayoutId id="2147483688" r:id="rId13"/>
    <p:sldLayoutId id="2147483690" r:id="rId14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3200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0" indent="0" algn="l" defTabSz="1219170" rtl="0" eaLnBrk="1" latinLnBrk="0" hangingPunct="1">
        <a:lnSpc>
          <a:spcPct val="100000"/>
        </a:lnSpc>
        <a:spcBef>
          <a:spcPct val="20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indent="0" algn="l" defTabSz="1219170" rtl="0" eaLnBrk="1" latinLnBrk="0" hangingPunct="1">
        <a:lnSpc>
          <a:spcPct val="100000"/>
        </a:lnSpc>
        <a:spcBef>
          <a:spcPct val="20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indent="0" algn="l" defTabSz="1219170" rtl="0" eaLnBrk="1" latinLnBrk="0" hangingPunct="1">
        <a:lnSpc>
          <a:spcPct val="100000"/>
        </a:lnSpc>
        <a:spcBef>
          <a:spcPct val="20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indent="0" algn="l" defTabSz="1219170" rtl="0" eaLnBrk="1" latinLnBrk="0" hangingPunct="1">
        <a:lnSpc>
          <a:spcPct val="100000"/>
        </a:lnSpc>
        <a:spcBef>
          <a:spcPct val="20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indent="0" algn="l" defTabSz="1219170" rtl="0" eaLnBrk="1" latinLnBrk="0" hangingPunct="1">
        <a:lnSpc>
          <a:spcPct val="100000"/>
        </a:lnSpc>
        <a:spcBef>
          <a:spcPct val="20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8714" y="497635"/>
            <a:ext cx="11038115" cy="170270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3600" dirty="0"/>
              <a:t>Applying the Digital Strategy to SDWIS Modernization</a:t>
            </a:r>
            <a:br>
              <a:rPr lang="en-US" dirty="0"/>
            </a:br>
            <a:br>
              <a:rPr lang="en-US" sz="1000" dirty="0"/>
            </a:br>
            <a:r>
              <a:rPr lang="en-US" sz="1800" dirty="0"/>
              <a:t>September 17, 2020</a:t>
            </a:r>
            <a:br>
              <a:rPr lang="en-US" sz="1800" dirty="0"/>
            </a:br>
            <a:br>
              <a:rPr lang="en-US" sz="1800" dirty="0"/>
            </a:br>
            <a:endParaRPr lang="en-US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13618" y="1903841"/>
            <a:ext cx="7379668" cy="49244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800" dirty="0"/>
              <a:t>Michael Plastino, Infrastructure Branch Chief</a:t>
            </a:r>
          </a:p>
          <a:p>
            <a:r>
              <a:rPr lang="en-US" sz="1800" dirty="0"/>
              <a:t>U.S. EPA Drinking Water Protection Division</a:t>
            </a:r>
          </a:p>
          <a:p>
            <a:endParaRPr lang="en-US" sz="1800" dirty="0">
              <a:ea typeface="Tahoma"/>
              <a:cs typeface="Tahoma"/>
            </a:endParaRPr>
          </a:p>
          <a:p>
            <a:endParaRPr lang="en-US" sz="1800" dirty="0">
              <a:ea typeface="Tahoma"/>
              <a:cs typeface="Tahom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3596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B9A9C-7E5B-4F97-B2BA-3B897D9E7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ffectLst>
                  <a:outerShdw blurRad="69850" dist="38100" dir="2700000" algn="tl" rotWithShape="0">
                    <a:prstClr val="white">
                      <a:alpha val="24000"/>
                    </a:prstClr>
                  </a:outerShdw>
                </a:effectLst>
                <a:ea typeface="Tahoma"/>
                <a:cs typeface="Tahoma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376916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945" y="217714"/>
            <a:ext cx="9448798" cy="1621971"/>
          </a:xfrm>
          <a:solidFill>
            <a:schemeClr val="accent1"/>
          </a:solidFill>
        </p:spPr>
        <p:txBody>
          <a:bodyPr>
            <a:noAutofit/>
          </a:bodyPr>
          <a:lstStyle/>
          <a:p>
            <a:pPr marL="119063"/>
            <a:r>
              <a:rPr lang="en-US" sz="4000" dirty="0">
                <a:solidFill>
                  <a:schemeClr val="bg2"/>
                </a:solidFill>
              </a:rPr>
              <a:t>Overview</a:t>
            </a:r>
            <a:br>
              <a:rPr lang="en-US" sz="4000" dirty="0">
                <a:solidFill>
                  <a:schemeClr val="bg2"/>
                </a:solidFill>
              </a:rPr>
            </a:br>
            <a:r>
              <a:rPr lang="en-US" sz="2400" dirty="0">
                <a:solidFill>
                  <a:schemeClr val="bg2"/>
                </a:solidFill>
              </a:rPr>
              <a:t>How have the Strategy’s objectives &amp; principles shaped the SDWIS Program and SDWIS Modernization?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E42905B-3DD1-47FF-97B5-4B8DC06542CB}"/>
              </a:ext>
            </a:extLst>
          </p:cNvPr>
          <p:cNvSpPr txBox="1">
            <a:spLocks/>
          </p:cNvSpPr>
          <p:nvPr/>
        </p:nvSpPr>
        <p:spPr>
          <a:xfrm>
            <a:off x="500742" y="2080659"/>
            <a:ext cx="11310256" cy="3916399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121917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0" algn="l" defTabSz="121917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0" algn="l" defTabSz="121917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0" algn="l" defTabSz="121917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0" algn="l" defTabSz="121917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Aft>
                <a:spcPts val="1800"/>
              </a:spcAft>
              <a:buFont typeface="Arial,Sans-Serif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Pre-Cursor to Implementing Digital Strategy Principles to SDWIS Modernization: Objective #3 - Governance Improvements </a:t>
            </a:r>
            <a:r>
              <a:rPr lang="en-US" sz="2000" dirty="0">
                <a:solidFill>
                  <a:srgbClr val="000000"/>
                </a:solidFill>
              </a:rPr>
              <a:t>[Slides 3-4]</a:t>
            </a:r>
          </a:p>
          <a:p>
            <a:pPr marL="342900" indent="-342900">
              <a:spcAft>
                <a:spcPts val="600"/>
              </a:spcAft>
              <a:buFont typeface="Arial,Sans-Serif"/>
              <a:buChar char="•"/>
            </a:pPr>
            <a:r>
              <a:rPr lang="en-US" sz="2800" dirty="0">
                <a:solidFill>
                  <a:srgbClr val="000000"/>
                </a:solidFill>
                <a:ea typeface="Tahoma"/>
                <a:cs typeface="Tahoma"/>
              </a:rPr>
              <a:t>Applying the Digital Strategy’s Principles in work with the SDWIS Modernization Board</a:t>
            </a:r>
            <a:endParaRPr lang="en-US" sz="2800" dirty="0">
              <a:solidFill>
                <a:srgbClr val="000000"/>
              </a:solidFill>
            </a:endParaRPr>
          </a:p>
          <a:p>
            <a:pPr marL="685800" lvl="1" indent="-342900">
              <a:spcAft>
                <a:spcPts val="600"/>
              </a:spcAft>
              <a:buFont typeface="Arial,Sans-Serif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Work with the SDWIS Modernization Board </a:t>
            </a:r>
            <a:r>
              <a:rPr lang="en-US" sz="2400" dirty="0">
                <a:solidFill>
                  <a:srgbClr val="000000"/>
                </a:solidFill>
                <a:ea typeface="Tahoma"/>
                <a:cs typeface="Tahoma"/>
              </a:rPr>
              <a:t>on Alternatives Analysis</a:t>
            </a:r>
            <a:r>
              <a:rPr lang="en-US" sz="2000" dirty="0">
                <a:solidFill>
                  <a:srgbClr val="000000"/>
                </a:solidFill>
                <a:ea typeface="Tahoma"/>
                <a:cs typeface="Tahoma"/>
              </a:rPr>
              <a:t> [Slides 5-6]</a:t>
            </a:r>
          </a:p>
          <a:p>
            <a:pPr marL="685800" lvl="1" indent="-342900">
              <a:spcAft>
                <a:spcPts val="1800"/>
              </a:spcAft>
              <a:buFont typeface="Arial,Sans-Serif"/>
              <a:buChar char="•"/>
            </a:pPr>
            <a:r>
              <a:rPr lang="en-US" sz="2400" dirty="0">
                <a:solidFill>
                  <a:srgbClr val="000000"/>
                </a:solidFill>
                <a:ea typeface="Tahoma"/>
                <a:cs typeface="Tahoma"/>
              </a:rPr>
              <a:t>Highlights of 3 Digital Strategy Principles &amp; SDWIS Modernization</a:t>
            </a:r>
            <a:r>
              <a:rPr lang="en-US" sz="2000" dirty="0">
                <a:solidFill>
                  <a:srgbClr val="000000"/>
                </a:solidFill>
                <a:ea typeface="Tahoma"/>
                <a:cs typeface="Tahoma"/>
              </a:rPr>
              <a:t> [Slides 7-9]</a:t>
            </a:r>
            <a:r>
              <a:rPr lang="en-US" sz="2400" dirty="0">
                <a:solidFill>
                  <a:srgbClr val="000000"/>
                </a:solidFill>
                <a:ea typeface="Tahoma"/>
                <a:cs typeface="Tahoma"/>
              </a:rPr>
              <a:t> </a:t>
            </a:r>
          </a:p>
          <a:p>
            <a:pPr marL="951865" lvl="1" indent="-342900">
              <a:buFont typeface="Arial,Sans-Serif"/>
              <a:buChar char="•"/>
            </a:pPr>
            <a:endParaRPr lang="en-US" sz="2000" dirty="0">
              <a:solidFill>
                <a:srgbClr val="000000"/>
              </a:solidFill>
              <a:ea typeface="Tahoma"/>
              <a:cs typeface="Tahoma"/>
            </a:endParaRPr>
          </a:p>
          <a:p>
            <a:pPr marL="951865" lvl="1">
              <a:buFont typeface="Arial,Sans-Serif"/>
              <a:buChar char="•"/>
            </a:pPr>
            <a:endParaRPr lang="en-US" sz="2000" dirty="0">
              <a:solidFill>
                <a:srgbClr val="000000"/>
              </a:solidFill>
              <a:ea typeface="Tahoma"/>
              <a:cs typeface="Tahoma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15A116C-FB37-49AB-A95E-762078577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98E3-9FBF-46FE-87F5-F028E832A09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607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8" y="423932"/>
            <a:ext cx="6335486" cy="882353"/>
          </a:xfrm>
          <a:solidFill>
            <a:schemeClr val="accent1"/>
          </a:solidFill>
        </p:spPr>
        <p:txBody>
          <a:bodyPr>
            <a:noAutofit/>
          </a:bodyPr>
          <a:lstStyle/>
          <a:p>
            <a:pPr algn="ctr"/>
            <a:r>
              <a:rPr lang="en-US" sz="3600" dirty="0">
                <a:solidFill>
                  <a:schemeClr val="bg2"/>
                </a:solidFill>
              </a:rPr>
              <a:t>Digital Strategy Objective #3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E42905B-3DD1-47FF-97B5-4B8DC06542CB}"/>
              </a:ext>
            </a:extLst>
          </p:cNvPr>
          <p:cNvSpPr txBox="1">
            <a:spLocks/>
          </p:cNvSpPr>
          <p:nvPr/>
        </p:nvSpPr>
        <p:spPr>
          <a:xfrm>
            <a:off x="424543" y="1481936"/>
            <a:ext cx="11506200" cy="4614063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121917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0" algn="l" defTabSz="121917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0" algn="l" defTabSz="121917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0" algn="l" defTabSz="121917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0" algn="l" defTabSz="121917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/>
            <a:r>
              <a:rPr lang="en-US" sz="3000" dirty="0">
                <a:solidFill>
                  <a:srgbClr val="000000"/>
                </a:solidFill>
              </a:rPr>
              <a:t>“Ensure that as environmental co-regulators adjust to this new digital environment, we use the opportunity to work collaboratively to modernize systems and processes in smart, secure and affordable ways ... </a:t>
            </a:r>
          </a:p>
          <a:p>
            <a:pPr marL="0" lvl="1">
              <a:spcBef>
                <a:spcPts val="1800"/>
              </a:spcBef>
            </a:pPr>
            <a:r>
              <a:rPr lang="en-US" sz="3000" dirty="0">
                <a:solidFill>
                  <a:srgbClr val="000000"/>
                </a:solidFill>
              </a:rPr>
              <a:t>Likewise, </a:t>
            </a:r>
            <a:r>
              <a:rPr lang="en-US" sz="3000" b="1" dirty="0">
                <a:solidFill>
                  <a:srgbClr val="000000"/>
                </a:solidFill>
              </a:rPr>
              <a:t>managing these intended transformations toward more shared environmental practices will require new governance practices among partners and effective communications </a:t>
            </a:r>
            <a:r>
              <a:rPr lang="en-US" sz="3000" dirty="0">
                <a:solidFill>
                  <a:srgbClr val="000000"/>
                </a:solidFill>
              </a:rPr>
              <a:t>about changes among both partners and consumers to achieve these outcomes.”</a:t>
            </a:r>
            <a:endParaRPr lang="en-US" sz="3000" dirty="0">
              <a:solidFill>
                <a:srgbClr val="000000"/>
              </a:solidFill>
              <a:ea typeface="Tahoma"/>
              <a:cs typeface="Tahoma"/>
            </a:endParaRPr>
          </a:p>
          <a:p>
            <a:pPr marL="951865" lvl="1">
              <a:buFont typeface="Arial,Sans-Serif"/>
              <a:buChar char="•"/>
            </a:pPr>
            <a:endParaRPr lang="en-US" sz="2000" dirty="0">
              <a:solidFill>
                <a:srgbClr val="000000"/>
              </a:solidFill>
              <a:ea typeface="Tahoma"/>
              <a:cs typeface="Tahoma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12A967-EB44-4F01-B02F-9176C3B72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98E3-9FBF-46FE-87F5-F028E832A09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807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888" y="152400"/>
            <a:ext cx="9405255" cy="1415143"/>
          </a:xfrm>
          <a:solidFill>
            <a:schemeClr val="accent1"/>
          </a:solidFill>
        </p:spPr>
        <p:txBody>
          <a:bodyPr>
            <a:noAutofit/>
          </a:bodyPr>
          <a:lstStyle/>
          <a:p>
            <a:pPr marL="119063"/>
            <a:r>
              <a:rPr lang="en-US" sz="3600" dirty="0">
                <a:solidFill>
                  <a:schemeClr val="bg2"/>
                </a:solidFill>
              </a:rPr>
              <a:t>Governance Improvements to support more effective SDWIS Modernization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E42905B-3DD1-47FF-97B5-4B8DC06542CB}"/>
              </a:ext>
            </a:extLst>
          </p:cNvPr>
          <p:cNvSpPr txBox="1">
            <a:spLocks/>
          </p:cNvSpPr>
          <p:nvPr/>
        </p:nvSpPr>
        <p:spPr>
          <a:xfrm>
            <a:off x="370112" y="1797631"/>
            <a:ext cx="11375573" cy="4374574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121917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0" algn="l" defTabSz="121917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0" algn="l" defTabSz="121917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0" algn="l" defTabSz="121917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0" algn="l" defTabSz="121917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ea typeface="Tahoma"/>
                <a:cs typeface="Tahoma"/>
              </a:rPr>
              <a:t>SDWIS Governance 2012 thru 2019</a:t>
            </a:r>
          </a:p>
          <a:p>
            <a:pPr marL="952485" lvl="2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ea typeface="Tahoma"/>
                <a:cs typeface="Tahoma"/>
              </a:rPr>
              <a:t>Steering Committee and Work Groups between EPA &amp; State Drinking Water Programs</a:t>
            </a:r>
          </a:p>
          <a:p>
            <a:pPr marL="952485" lvl="2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ea typeface="Tahoma"/>
                <a:cs typeface="Tahoma"/>
              </a:rPr>
              <a:t>EPA and State DW Programs perform offline coordination w/ respective Information Management (IM) Programs</a:t>
            </a:r>
          </a:p>
          <a:p>
            <a:pPr marL="342900" lvl="1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ea typeface="Tahoma"/>
                <a:cs typeface="Tahoma"/>
              </a:rPr>
              <a:t>SDWIS Governance 2020</a:t>
            </a:r>
          </a:p>
          <a:p>
            <a:pPr marL="952485" lvl="2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ea typeface="Tahoma"/>
                <a:cs typeface="Tahoma"/>
              </a:rPr>
              <a:t>SDWIS Modernization Board – Integrated participation of Drinking Water and IM programs, from EPA &amp; States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ea typeface="Tahoma"/>
              <a:cs typeface="Tahoma"/>
            </a:endParaRPr>
          </a:p>
          <a:p>
            <a:pPr marL="951865" lvl="1">
              <a:buFont typeface="Arial,Sans-Serif"/>
              <a:buChar char="•"/>
            </a:pPr>
            <a:endParaRPr lang="en-US" sz="2000" dirty="0">
              <a:solidFill>
                <a:srgbClr val="000000"/>
              </a:solidFill>
              <a:ea typeface="Tahoma"/>
              <a:cs typeface="Tahoma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B143D6-40C3-4E21-8359-24A64AAD4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98E3-9FBF-46FE-87F5-F028E832A09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042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344" y="325964"/>
            <a:ext cx="9949542" cy="969436"/>
          </a:xfrm>
          <a:solidFill>
            <a:schemeClr val="accent1"/>
          </a:solidFill>
        </p:spPr>
        <p:txBody>
          <a:bodyPr>
            <a:noAutofit/>
          </a:bodyPr>
          <a:lstStyle/>
          <a:p>
            <a:pPr marL="53975"/>
            <a:r>
              <a:rPr lang="en-US" sz="3600" dirty="0">
                <a:solidFill>
                  <a:schemeClr val="bg2"/>
                </a:solidFill>
              </a:rPr>
              <a:t>Focus of work with SDWIS Modernization Board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E42905B-3DD1-47FF-97B5-4B8DC06542CB}"/>
              </a:ext>
            </a:extLst>
          </p:cNvPr>
          <p:cNvSpPr txBox="1">
            <a:spLocks/>
          </p:cNvSpPr>
          <p:nvPr/>
        </p:nvSpPr>
        <p:spPr>
          <a:xfrm>
            <a:off x="435429" y="1503709"/>
            <a:ext cx="11266714" cy="4374574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121917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0" algn="l" defTabSz="121917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0" algn="l" defTabSz="121917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0" algn="l" defTabSz="121917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0" algn="l" defTabSz="121917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u="sng" dirty="0">
                <a:solidFill>
                  <a:srgbClr val="000000"/>
                </a:solidFill>
              </a:rPr>
              <a:t>SDWIS Modernization Alternatives Analysis - Scoping Statement</a:t>
            </a:r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dirty="0">
                <a:solidFill>
                  <a:srgbClr val="000000"/>
                </a:solidFill>
              </a:rPr>
              <a:t>With SDWIS State nearing the end of its useful life, … conduct an alternatives analysis for assessing options for developing a long-term replacement for SDWIS State. SDWIS State supports States’ and EPA Regions with PWSS program implementation through: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Managing water system inventory information.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Receiving / managing large volumes of system compliance monitoring data.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Managing rule schedules, determining drinking water rules violations.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Tracking enforcement and other water system actions.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Reporting system inventory and violations data to EPA.</a:t>
            </a:r>
          </a:p>
          <a:p>
            <a:pPr marL="0" lvl="1"/>
            <a:endParaRPr lang="en-US" sz="2000" dirty="0">
              <a:solidFill>
                <a:srgbClr val="000000"/>
              </a:solidFill>
              <a:ea typeface="Tahoma"/>
              <a:cs typeface="Tahoma"/>
            </a:endParaRPr>
          </a:p>
          <a:p>
            <a:pPr marL="951865" lvl="1">
              <a:buFont typeface="Arial,Sans-Serif"/>
              <a:buChar char="•"/>
            </a:pPr>
            <a:endParaRPr lang="en-US" sz="2000" dirty="0">
              <a:solidFill>
                <a:srgbClr val="000000"/>
              </a:solidFill>
              <a:ea typeface="Tahoma"/>
              <a:cs typeface="Tahoma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9FC553-FCFB-4A21-885E-70B6DD20B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98E3-9FBF-46FE-87F5-F028E832A09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124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7" y="348342"/>
            <a:ext cx="9427029" cy="925287"/>
          </a:xfrm>
          <a:solidFill>
            <a:schemeClr val="accent1"/>
          </a:solidFill>
        </p:spPr>
        <p:txBody>
          <a:bodyPr>
            <a:noAutofit/>
          </a:bodyPr>
          <a:lstStyle/>
          <a:p>
            <a:pPr marL="119063"/>
            <a:r>
              <a:rPr lang="en-US" dirty="0">
                <a:solidFill>
                  <a:schemeClr val="bg2"/>
                </a:solidFill>
              </a:rPr>
              <a:t>Summary of Alternatives Analysis work with Board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E42905B-3DD1-47FF-97B5-4B8DC06542CB}"/>
              </a:ext>
            </a:extLst>
          </p:cNvPr>
          <p:cNvSpPr txBox="1">
            <a:spLocks/>
          </p:cNvSpPr>
          <p:nvPr/>
        </p:nvSpPr>
        <p:spPr>
          <a:xfrm>
            <a:off x="435428" y="1436914"/>
            <a:ext cx="11364685" cy="4582885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121917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0" algn="l" defTabSz="121917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0" algn="l" defTabSz="121917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0" algn="l" defTabSz="121917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0" algn="l" defTabSz="121917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300"/>
              </a:spcAft>
            </a:pPr>
            <a:r>
              <a:rPr lang="en-US" sz="2400" u="sng" dirty="0">
                <a:solidFill>
                  <a:srgbClr val="000000"/>
                </a:solidFill>
              </a:rPr>
              <a:t>GDIT-led Alternatives Analysis, with input from Board facilitated by Ross</a:t>
            </a:r>
          </a:p>
          <a:p>
            <a:pPr>
              <a:spcAft>
                <a:spcPts val="300"/>
              </a:spcAft>
            </a:pPr>
            <a:r>
              <a:rPr lang="en-US" sz="2400" dirty="0">
                <a:solidFill>
                  <a:srgbClr val="000000"/>
                </a:solidFill>
              </a:rPr>
              <a:t>1. Define evaluation criteria (from State Board members)</a:t>
            </a:r>
          </a:p>
          <a:p>
            <a:pPr>
              <a:spcAft>
                <a:spcPts val="300"/>
              </a:spcAft>
            </a:pPr>
            <a:r>
              <a:rPr lang="en-US" sz="2400" dirty="0">
                <a:solidFill>
                  <a:srgbClr val="000000"/>
                </a:solidFill>
              </a:rPr>
              <a:t>2. Rate evaluation criteria (from State Board members)</a:t>
            </a:r>
          </a:p>
          <a:p>
            <a:pPr>
              <a:spcAft>
                <a:spcPts val="300"/>
              </a:spcAft>
            </a:pPr>
            <a:r>
              <a:rPr lang="en-US" sz="2400" dirty="0">
                <a:solidFill>
                  <a:srgbClr val="000000"/>
                </a:solidFill>
              </a:rPr>
              <a:t>3. Define and refine options (GDIT led, input from State / EPA Board members)</a:t>
            </a:r>
          </a:p>
          <a:p>
            <a:pPr>
              <a:spcAft>
                <a:spcPts val="300"/>
              </a:spcAft>
            </a:pPr>
            <a:r>
              <a:rPr lang="en-US" sz="2400" dirty="0">
                <a:solidFill>
                  <a:srgbClr val="000000"/>
                </a:solidFill>
              </a:rPr>
              <a:t>4. Conduct capabilities analysis scoring (GDIT, w/ readability feedback from Board)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</a:rPr>
              <a:t>5. Develop cost estimates (GDIT, w/ readability feedback from Board)</a:t>
            </a:r>
          </a:p>
          <a:p>
            <a:pPr>
              <a:spcAft>
                <a:spcPts val="300"/>
              </a:spcAft>
            </a:pPr>
            <a:r>
              <a:rPr lang="en-US" sz="2400" u="sng" dirty="0">
                <a:solidFill>
                  <a:srgbClr val="000000"/>
                </a:solidFill>
              </a:rPr>
              <a:t>Post Alternatives Analysis</a:t>
            </a:r>
          </a:p>
          <a:p>
            <a:pPr marL="457200" indent="-457200">
              <a:spcAft>
                <a:spcPts val="300"/>
              </a:spcAft>
              <a:buAutoNum type="arabicPeriod"/>
            </a:pPr>
            <a:r>
              <a:rPr lang="en-US" sz="2400" dirty="0">
                <a:solidFill>
                  <a:srgbClr val="000000"/>
                </a:solidFill>
              </a:rPr>
              <a:t>State Board members’ recommendations for central hosted system </a:t>
            </a:r>
          </a:p>
          <a:p>
            <a:pPr marL="457200" indent="-457200">
              <a:spcAft>
                <a:spcPts val="300"/>
              </a:spcAft>
              <a:buAutoNum type="arabicPeriod"/>
            </a:pPr>
            <a:r>
              <a:rPr lang="en-US" sz="2400" dirty="0">
                <a:solidFill>
                  <a:srgbClr val="000000"/>
                </a:solidFill>
              </a:rPr>
              <a:t>EPA additional risk assessments on schedule, costs, delivery assurance, …</a:t>
            </a:r>
          </a:p>
          <a:p>
            <a:pPr marL="0" lvl="1"/>
            <a:endParaRPr lang="en-US" sz="2400" dirty="0">
              <a:solidFill>
                <a:srgbClr val="000000"/>
              </a:solidFill>
              <a:ea typeface="Tahoma"/>
              <a:cs typeface="Tahoma"/>
            </a:endParaRPr>
          </a:p>
          <a:p>
            <a:pPr marL="951865" lvl="1">
              <a:buFont typeface="Arial,Sans-Serif"/>
              <a:buChar char="•"/>
            </a:pPr>
            <a:endParaRPr lang="en-US" sz="2400" dirty="0">
              <a:solidFill>
                <a:srgbClr val="000000"/>
              </a:solidFill>
              <a:ea typeface="Tahoma"/>
              <a:cs typeface="Tahoma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0C5E6D-2F58-4108-9DE7-14BFFB6CF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98E3-9FBF-46FE-87F5-F028E832A09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445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4028" y="195943"/>
            <a:ext cx="9405257" cy="1828800"/>
          </a:xfrm>
          <a:solidFill>
            <a:schemeClr val="accent1"/>
          </a:solidFill>
          <a:ln w="28575">
            <a:noFill/>
          </a:ln>
        </p:spPr>
        <p:txBody>
          <a:bodyPr>
            <a:noAutofit/>
          </a:bodyPr>
          <a:lstStyle/>
          <a:p>
            <a:pPr marL="119063">
              <a:spcBef>
                <a:spcPts val="1200"/>
              </a:spcBef>
              <a:spcAft>
                <a:spcPts val="1200"/>
              </a:spcAft>
            </a:pPr>
            <a:r>
              <a:rPr lang="en-US" sz="4000" dirty="0">
                <a:solidFill>
                  <a:schemeClr val="bg2"/>
                </a:solidFill>
              </a:rPr>
              <a:t>Applying a “Shared Platform” approach</a:t>
            </a:r>
            <a:br>
              <a:rPr lang="en-US" sz="4000" dirty="0">
                <a:solidFill>
                  <a:schemeClr val="bg2"/>
                </a:solidFill>
              </a:rPr>
            </a:br>
            <a:br>
              <a:rPr lang="en-US" sz="1200" dirty="0">
                <a:solidFill>
                  <a:schemeClr val="bg2"/>
                </a:solidFill>
              </a:rPr>
            </a:br>
            <a:r>
              <a:rPr lang="en-US" sz="2400" dirty="0">
                <a:solidFill>
                  <a:schemeClr val="bg2"/>
                </a:solidFill>
                <a:ea typeface="Tahoma"/>
                <a:cs typeface="Tahoma"/>
              </a:rPr>
              <a:t>“Help us work together… to reduce costs, streamline development, apply consistent standards and ensure consistency…”</a:t>
            </a:r>
            <a:endParaRPr lang="en-US" sz="4000" dirty="0">
              <a:solidFill>
                <a:schemeClr val="bg2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E42905B-3DD1-47FF-97B5-4B8DC06542CB}"/>
              </a:ext>
            </a:extLst>
          </p:cNvPr>
          <p:cNvSpPr txBox="1">
            <a:spLocks/>
          </p:cNvSpPr>
          <p:nvPr/>
        </p:nvSpPr>
        <p:spPr>
          <a:xfrm>
            <a:off x="674914" y="2264230"/>
            <a:ext cx="11244945" cy="3777342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marL="0" indent="0" algn="l" defTabSz="121917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0" algn="l" defTabSz="121917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0" algn="l" defTabSz="121917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0" algn="l" defTabSz="121917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0" algn="l" defTabSz="121917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800"/>
              </a:spcAft>
            </a:pPr>
            <a:r>
              <a:rPr lang="en-US" sz="3300" dirty="0">
                <a:solidFill>
                  <a:srgbClr val="000000"/>
                </a:solidFill>
              </a:rPr>
              <a:t>Alternatives Analysis assessed a variety of options, including one distributed software option and several shared platform options</a:t>
            </a:r>
          </a:p>
          <a:p>
            <a:pPr marL="347663" lvl="1" indent="-342900">
              <a:spcAft>
                <a:spcPts val="1800"/>
              </a:spcAft>
              <a:buFont typeface="Arial,Sans-Serif"/>
              <a:buChar char="•"/>
            </a:pPr>
            <a:r>
              <a:rPr lang="en-US" sz="3100" dirty="0">
                <a:solidFill>
                  <a:srgbClr val="000000"/>
                </a:solidFill>
                <a:ea typeface="Tahoma"/>
                <a:cs typeface="Tahoma"/>
              </a:rPr>
              <a:t>State Board Members recommended option for EPA to develop and host in commercial cloud service a central shared system</a:t>
            </a:r>
          </a:p>
          <a:p>
            <a:pPr marL="347663" lvl="1" indent="-342900">
              <a:spcAft>
                <a:spcPts val="600"/>
              </a:spcAft>
              <a:buFont typeface="Arial,Sans-Serif"/>
              <a:buChar char="•"/>
            </a:pPr>
            <a:r>
              <a:rPr lang="en-US" sz="3100" dirty="0">
                <a:solidFill>
                  <a:srgbClr val="000000"/>
                </a:solidFill>
                <a:ea typeface="Tahoma"/>
                <a:cs typeface="Tahoma"/>
              </a:rPr>
              <a:t>EPA gathering information on how best to provide central shared system</a:t>
            </a:r>
          </a:p>
          <a:p>
            <a:pPr marL="957248" lvl="2" indent="-342900">
              <a:spcAft>
                <a:spcPts val="600"/>
              </a:spcAft>
              <a:buFont typeface="Arial,Sans-Serif"/>
              <a:buChar char="•"/>
            </a:pPr>
            <a:r>
              <a:rPr lang="en-US" sz="2800" dirty="0">
                <a:solidFill>
                  <a:srgbClr val="000000"/>
                </a:solidFill>
                <a:ea typeface="Tahoma"/>
                <a:cs typeface="Tahoma"/>
              </a:rPr>
              <a:t>RFI for COTS Solutions</a:t>
            </a:r>
          </a:p>
          <a:p>
            <a:pPr marL="957248" lvl="2" indent="-342900">
              <a:spcAft>
                <a:spcPts val="1800"/>
              </a:spcAft>
              <a:buFont typeface="Arial,Sans-Serif"/>
              <a:buChar char="•"/>
            </a:pPr>
            <a:r>
              <a:rPr lang="en-US" sz="2800" dirty="0">
                <a:solidFill>
                  <a:srgbClr val="000000"/>
                </a:solidFill>
                <a:ea typeface="Tahoma"/>
                <a:cs typeface="Tahoma"/>
              </a:rPr>
              <a:t>RFP for Contractor Developed Solutions</a:t>
            </a:r>
            <a:endParaRPr lang="en-US" sz="2000" dirty="0">
              <a:solidFill>
                <a:srgbClr val="000000"/>
              </a:solidFill>
              <a:ea typeface="Tahoma"/>
              <a:cs typeface="Tahoma"/>
            </a:endParaRPr>
          </a:p>
          <a:p>
            <a:pPr marL="951865" lvl="1">
              <a:buFont typeface="Arial,Sans-Serif"/>
              <a:buChar char="•"/>
            </a:pPr>
            <a:endParaRPr lang="en-US" sz="2000" dirty="0">
              <a:solidFill>
                <a:srgbClr val="000000"/>
              </a:solidFill>
              <a:ea typeface="Tahoma"/>
              <a:cs typeface="Tahoma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CA30B9-E137-45AB-87ED-10B3CBAA5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98E3-9FBF-46FE-87F5-F028E832A09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4918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923" y="217715"/>
            <a:ext cx="9776619" cy="1611085"/>
          </a:xfrm>
          <a:solidFill>
            <a:schemeClr val="accent1"/>
          </a:solidFill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bg2"/>
                </a:solidFill>
              </a:rPr>
              <a:t>Applying a “Customer Centric” approach</a:t>
            </a:r>
            <a:br>
              <a:rPr lang="en-US" sz="4000" dirty="0">
                <a:solidFill>
                  <a:schemeClr val="bg2"/>
                </a:solidFill>
              </a:rPr>
            </a:br>
            <a:r>
              <a:rPr lang="en-US" sz="2400" dirty="0">
                <a:solidFill>
                  <a:schemeClr val="bg2"/>
                </a:solidFill>
              </a:rPr>
              <a:t>“Allow customers to shape systems and processes by implementing User-Centered Design and focusing on business process improvement..</a:t>
            </a:r>
            <a:endParaRPr lang="en-US" sz="4000" dirty="0">
              <a:solidFill>
                <a:schemeClr val="bg2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E42905B-3DD1-47FF-97B5-4B8DC06542CB}"/>
              </a:ext>
            </a:extLst>
          </p:cNvPr>
          <p:cNvSpPr txBox="1">
            <a:spLocks/>
          </p:cNvSpPr>
          <p:nvPr/>
        </p:nvSpPr>
        <p:spPr>
          <a:xfrm>
            <a:off x="545665" y="1950028"/>
            <a:ext cx="10005156" cy="4135086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121917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0" algn="l" defTabSz="121917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0" algn="l" defTabSz="121917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0" algn="l" defTabSz="121917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0" algn="l" defTabSz="121917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,Sans-Serif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Customer Centric SDWIS work 2012-2019 included:</a:t>
            </a:r>
          </a:p>
          <a:p>
            <a:pPr marL="952485" lvl="1" indent="-342900">
              <a:buFont typeface="Arial,Sans-Serif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Strong engagement w/ SDWIS users to document requirements</a:t>
            </a:r>
          </a:p>
          <a:p>
            <a:pPr marL="952485" lvl="1" indent="-342900">
              <a:buFont typeface="Arial,Sans-Serif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Interactive prototyping</a:t>
            </a:r>
          </a:p>
          <a:p>
            <a:pPr marL="952485" lvl="1" indent="-342900">
              <a:buFont typeface="Arial,Sans-Serif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Biweekly development sprints w/ testing feedback from User Acceptance Testing Group</a:t>
            </a:r>
          </a:p>
          <a:p>
            <a:pPr marL="952485" lvl="1" indent="-342900">
              <a:buFont typeface="Arial,Sans-Serif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State Drinking Water Program employee on ½ time detail to EPA to serve as Product Owner</a:t>
            </a:r>
            <a:endParaRPr lang="en-US" sz="2800" dirty="0">
              <a:solidFill>
                <a:srgbClr val="000000"/>
              </a:solidFill>
            </a:endParaRPr>
          </a:p>
          <a:p>
            <a:pPr marL="342900" indent="-342900">
              <a:spcBef>
                <a:spcPts val="1200"/>
              </a:spcBef>
              <a:buFont typeface="Arial,Sans-Serif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 Moving forward with SDWIS Modernization: Build and 	improve upon past work</a:t>
            </a:r>
          </a:p>
          <a:p>
            <a:pPr marL="952485" lvl="1" indent="-342900">
              <a:spcAft>
                <a:spcPts val="1800"/>
              </a:spcAft>
              <a:buFont typeface="Arial,Sans-Serif"/>
              <a:buChar char="•"/>
            </a:pPr>
            <a:endParaRPr lang="en-US" sz="2800" dirty="0">
              <a:solidFill>
                <a:srgbClr val="000000"/>
              </a:solidFill>
              <a:ea typeface="Tahoma"/>
              <a:cs typeface="Tahoma"/>
            </a:endParaRPr>
          </a:p>
          <a:p>
            <a:pPr marL="951865" lvl="1" indent="-342900">
              <a:buFont typeface="Arial,Sans-Serif"/>
              <a:buChar char="•"/>
            </a:pPr>
            <a:endParaRPr lang="en-US" sz="2000" dirty="0">
              <a:solidFill>
                <a:srgbClr val="000000"/>
              </a:solidFill>
              <a:ea typeface="Tahoma"/>
              <a:cs typeface="Tahoma"/>
            </a:endParaRPr>
          </a:p>
          <a:p>
            <a:pPr marL="951865" lvl="1">
              <a:buFont typeface="Arial,Sans-Serif"/>
              <a:buChar char="•"/>
            </a:pPr>
            <a:endParaRPr lang="en-US" sz="2000" dirty="0">
              <a:solidFill>
                <a:srgbClr val="000000"/>
              </a:solidFill>
              <a:ea typeface="Tahoma"/>
              <a:cs typeface="Tahoma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4C948C8-0632-4729-BDE3-C26AF74DB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98E3-9FBF-46FE-87F5-F028E832A09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1144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972" y="217714"/>
            <a:ext cx="9775372" cy="1589315"/>
          </a:xfrm>
          <a:solidFill>
            <a:schemeClr val="accent1"/>
          </a:solidFill>
        </p:spPr>
        <p:txBody>
          <a:bodyPr>
            <a:noAutofit/>
          </a:bodyPr>
          <a:lstStyle/>
          <a:p>
            <a:pPr marL="53975"/>
            <a:r>
              <a:rPr lang="en-US" sz="4000" dirty="0">
                <a:solidFill>
                  <a:schemeClr val="bg2"/>
                </a:solidFill>
              </a:rPr>
              <a:t>Applying a “Information Centric” approach</a:t>
            </a:r>
            <a:br>
              <a:rPr lang="en-US" sz="4000" dirty="0">
                <a:solidFill>
                  <a:schemeClr val="bg2"/>
                </a:solidFill>
              </a:rPr>
            </a:br>
            <a:r>
              <a:rPr lang="en-US" sz="2400" dirty="0">
                <a:solidFill>
                  <a:schemeClr val="bg2"/>
                </a:solidFill>
              </a:rPr>
              <a:t>“Deliver content that can be … presented in a way that is most useful … by managing discrete pieces of open data”</a:t>
            </a:r>
            <a:endParaRPr lang="en-US" sz="4000" dirty="0">
              <a:solidFill>
                <a:schemeClr val="bg2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E42905B-3DD1-47FF-97B5-4B8DC06542CB}"/>
              </a:ext>
            </a:extLst>
          </p:cNvPr>
          <p:cNvSpPr txBox="1">
            <a:spLocks/>
          </p:cNvSpPr>
          <p:nvPr/>
        </p:nvSpPr>
        <p:spPr>
          <a:xfrm>
            <a:off x="741613" y="1612569"/>
            <a:ext cx="10005156" cy="3916399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121917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0" algn="l" defTabSz="121917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0" algn="l" defTabSz="121917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0" algn="l" defTabSz="121917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0" algn="l" defTabSz="121917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Aft>
                <a:spcPts val="1800"/>
              </a:spcAft>
              <a:buFont typeface="Arial,Sans-Serif"/>
              <a:buChar char="•"/>
            </a:pPr>
            <a:endParaRPr lang="en-US" sz="2800" dirty="0">
              <a:solidFill>
                <a:srgbClr val="000000"/>
              </a:solidFill>
              <a:ea typeface="Tahoma"/>
              <a:cs typeface="Tahoma"/>
            </a:endParaRPr>
          </a:p>
          <a:p>
            <a:pPr marL="342900" indent="-342900">
              <a:spcAft>
                <a:spcPts val="1800"/>
              </a:spcAft>
              <a:buFont typeface="Arial,Sans-Serif"/>
              <a:buChar char="•"/>
            </a:pPr>
            <a:endParaRPr lang="en-US" sz="2800" dirty="0">
              <a:solidFill>
                <a:srgbClr val="000000"/>
              </a:solidFill>
              <a:ea typeface="Tahoma"/>
              <a:cs typeface="Tahoma"/>
            </a:endParaRPr>
          </a:p>
          <a:p>
            <a:pPr marL="951865" lvl="1" indent="-342900">
              <a:buFont typeface="Arial,Sans-Serif"/>
              <a:buChar char="•"/>
            </a:pPr>
            <a:endParaRPr lang="en-US" sz="2000" dirty="0">
              <a:solidFill>
                <a:srgbClr val="000000"/>
              </a:solidFill>
              <a:ea typeface="Tahoma"/>
              <a:cs typeface="Tahoma"/>
            </a:endParaRPr>
          </a:p>
          <a:p>
            <a:pPr marL="951865" lvl="1">
              <a:buFont typeface="Arial,Sans-Serif"/>
              <a:buChar char="•"/>
            </a:pPr>
            <a:endParaRPr lang="en-US" sz="2000" dirty="0">
              <a:solidFill>
                <a:srgbClr val="000000"/>
              </a:solidFill>
              <a:ea typeface="Tahoma"/>
              <a:cs typeface="Tahoma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362FF74-AC70-4520-801D-A515F47ABCF4}"/>
              </a:ext>
            </a:extLst>
          </p:cNvPr>
          <p:cNvSpPr txBox="1">
            <a:spLocks/>
          </p:cNvSpPr>
          <p:nvPr/>
        </p:nvSpPr>
        <p:spPr>
          <a:xfrm>
            <a:off x="478971" y="1917370"/>
            <a:ext cx="11136086" cy="4135086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0" indent="0" algn="l" defTabSz="121917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0" algn="l" defTabSz="121917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0" algn="l" defTabSz="121917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0" algn="l" defTabSz="121917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0" algn="l" defTabSz="121917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,Sans-Serif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Information Centric SDWIS work 2012-2019 included:</a:t>
            </a:r>
          </a:p>
          <a:p>
            <a:pPr marL="952485" lvl="1" indent="-342900">
              <a:buFont typeface="Arial,Sans-Serif"/>
              <a:buChar char="•"/>
            </a:pPr>
            <a:r>
              <a:rPr lang="en-US" sz="2600" dirty="0">
                <a:solidFill>
                  <a:srgbClr val="000000"/>
                </a:solidFill>
              </a:rPr>
              <a:t>Partial progress w/ API approach – identification, prioritization, and partial development of suite of APIs needed for sharing data between SDWIS and related applications</a:t>
            </a:r>
          </a:p>
          <a:p>
            <a:pPr marL="952485" lvl="1" indent="-342900">
              <a:buFont typeface="Arial,Sans-Serif"/>
              <a:buChar char="•"/>
            </a:pPr>
            <a:r>
              <a:rPr lang="en-US" sz="2600" dirty="0">
                <a:solidFill>
                  <a:srgbClr val="000000"/>
                </a:solidFill>
              </a:rPr>
              <a:t>Limitations included – funding constraints, infrastructure / governance for managing secure access to complex set of APIs</a:t>
            </a:r>
          </a:p>
          <a:p>
            <a:pPr marL="342900" indent="-342900">
              <a:spcBef>
                <a:spcPts val="1800"/>
              </a:spcBef>
              <a:buFont typeface="Arial,Sans-Serif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3000" dirty="0">
                <a:solidFill>
                  <a:srgbClr val="000000"/>
                </a:solidFill>
              </a:rPr>
              <a:t>Moving forward w/ SDWIS Modernization</a:t>
            </a:r>
          </a:p>
          <a:p>
            <a:pPr marL="952485" lvl="1" indent="-342900">
              <a:spcBef>
                <a:spcPts val="600"/>
              </a:spcBef>
              <a:buFont typeface="Arial,Sans-Serif"/>
              <a:buChar char="•"/>
            </a:pPr>
            <a:r>
              <a:rPr lang="en-US" sz="2600" dirty="0">
                <a:solidFill>
                  <a:srgbClr val="000000"/>
                </a:solidFill>
                <a:ea typeface="Tahoma"/>
                <a:cs typeface="Tahoma"/>
              </a:rPr>
              <a:t>SDWIS will be an important customer of, and contributor to, infrastructure / governance processes that enable enterprise secure access to and management of APIs</a:t>
            </a:r>
          </a:p>
          <a:p>
            <a:pPr marL="951865" lvl="1" indent="-342900">
              <a:buFont typeface="Arial,Sans-Serif"/>
              <a:buChar char="•"/>
            </a:pPr>
            <a:endParaRPr lang="en-US" sz="2000" dirty="0">
              <a:solidFill>
                <a:srgbClr val="000000"/>
              </a:solidFill>
              <a:ea typeface="Tahoma"/>
              <a:cs typeface="Tahoma"/>
            </a:endParaRPr>
          </a:p>
          <a:p>
            <a:pPr marL="951865" lvl="1">
              <a:buFont typeface="Arial,Sans-Serif"/>
              <a:buChar char="•"/>
            </a:pPr>
            <a:endParaRPr lang="en-US" sz="2000" dirty="0">
              <a:solidFill>
                <a:srgbClr val="000000"/>
              </a:solidFill>
              <a:ea typeface="Tahoma"/>
              <a:cs typeface="Tahoma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DCB1A9E-9910-4DFD-8590-9F7867B40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98E3-9FBF-46FE-87F5-F028E832A09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757155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EPA OGWDW">
      <a:dk1>
        <a:srgbClr val="4A4F5D"/>
      </a:dk1>
      <a:lt1>
        <a:sysClr val="window" lastClr="FFFFFF"/>
      </a:lt1>
      <a:dk2>
        <a:srgbClr val="193965"/>
      </a:dk2>
      <a:lt2>
        <a:srgbClr val="FFFFFF"/>
      </a:lt2>
      <a:accent1>
        <a:srgbClr val="2369AF"/>
      </a:accent1>
      <a:accent2>
        <a:srgbClr val="9CCB3B"/>
      </a:accent2>
      <a:accent3>
        <a:srgbClr val="4EBDAC"/>
      </a:accent3>
      <a:accent4>
        <a:srgbClr val="D94F33"/>
      </a:accent4>
      <a:accent5>
        <a:srgbClr val="94CBEE"/>
      </a:accent5>
      <a:accent6>
        <a:srgbClr val="007A60"/>
      </a:accent6>
      <a:hlink>
        <a:srgbClr val="2369AF"/>
      </a:hlink>
      <a:folHlink>
        <a:srgbClr val="2369AF"/>
      </a:folHlink>
    </a:clrScheme>
    <a:fontScheme name="EP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200"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haredContentType xmlns="Microsoft.SharePoint.Taxonomy.ContentTypeSync" SourceId="29f62856-1543-49d4-a736-4569d363f533" ContentTypeId="0x0101" PreviousValue="false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3C24E682FA4834B8453A72AD0ED93FE" ma:contentTypeVersion="34" ma:contentTypeDescription="Create a new document." ma:contentTypeScope="" ma:versionID="131680d62afe32921b4c8e32dc8ea8be">
  <xsd:schema xmlns:xsd="http://www.w3.org/2001/XMLSchema" xmlns:xs="http://www.w3.org/2001/XMLSchema" xmlns:p="http://schemas.microsoft.com/office/2006/metadata/properties" xmlns:ns1="http://schemas.microsoft.com/sharepoint/v3" xmlns:ns2="4ffa91fb-a0ff-4ac5-b2db-65c790d184a4" xmlns:ns3="http://schemas.microsoft.com/sharepoint.v3" xmlns:ns4="http://schemas.microsoft.com/sharepoint/v3/fields" xmlns:ns5="978b1971-02e4-4e22-8d4e-24897902e7c8" xmlns:ns6="4bd2ab78-7571-449a-9e85-c0295914c86c" xmlns:ns7="74cde06e-bffd-4303-adfe-fb097bdc1913" targetNamespace="http://schemas.microsoft.com/office/2006/metadata/properties" ma:root="true" ma:fieldsID="95e92062650ddd62d36f59904f29a947" ns1:_="" ns2:_="" ns3:_="" ns4:_="" ns5:_="" ns6:_="" ns7:_="">
    <xsd:import namespace="http://schemas.microsoft.com/sharepoint/v3"/>
    <xsd:import namespace="4ffa91fb-a0ff-4ac5-b2db-65c790d184a4"/>
    <xsd:import namespace="http://schemas.microsoft.com/sharepoint.v3"/>
    <xsd:import namespace="http://schemas.microsoft.com/sharepoint/v3/fields"/>
    <xsd:import namespace="978b1971-02e4-4e22-8d4e-24897902e7c8"/>
    <xsd:import namespace="4bd2ab78-7571-449a-9e85-c0295914c86c"/>
    <xsd:import namespace="74cde06e-bffd-4303-adfe-fb097bdc1913"/>
    <xsd:element name="properties">
      <xsd:complexType>
        <xsd:sequence>
          <xsd:element name="documentManagement">
            <xsd:complexType>
              <xsd:all>
                <xsd:element ref="ns2:Document_x0020_Creation_x0020_Date" minOccurs="0"/>
                <xsd:element ref="ns2:Creator" minOccurs="0"/>
                <xsd:element ref="ns2:EPA_x0020_Office" minOccurs="0"/>
                <xsd:element ref="ns2:Record" minOccurs="0"/>
                <xsd:element ref="ns3:CategoryDescription" minOccurs="0"/>
                <xsd:element ref="ns2:Identifier" minOccurs="0"/>
                <xsd:element ref="ns2:EPA_x0020_Contributor" minOccurs="0"/>
                <xsd:element ref="ns2:External_x0020_Contributor" minOccurs="0"/>
                <xsd:element ref="ns4:_Coverage" minOccurs="0"/>
                <xsd:element ref="ns2:EPA_x0020_Related_x0020_Documents" minOccurs="0"/>
                <xsd:element ref="ns4:_Source" minOccurs="0"/>
                <xsd:element ref="ns2:Rights" minOccurs="0"/>
                <xsd:element ref="ns1:Language" minOccurs="0"/>
                <xsd:element ref="ns2:j747ac98061d40f0aa7bd47e1db5675d" minOccurs="0"/>
                <xsd:element ref="ns2:TaxKeywordTaxHTField" minOccurs="0"/>
                <xsd:element ref="ns2:TaxCatchAllLabel" minOccurs="0"/>
                <xsd:element ref="ns2:TaxCatchAll" minOccurs="0"/>
                <xsd:element ref="ns2:e3f09c3df709400db2417a7161762d62" minOccurs="0"/>
                <xsd:element ref="ns5:SharedWithUsers" minOccurs="0"/>
                <xsd:element ref="ns5:SharedWithDetails" minOccurs="0"/>
                <xsd:element ref="ns6:LastSharedByUser" minOccurs="0"/>
                <xsd:element ref="ns6:LastSharedByTime" minOccurs="0"/>
                <xsd:element ref="ns7:MediaServiceMetadata" minOccurs="0"/>
                <xsd:element ref="ns7:MediaServiceFastMetadata" minOccurs="0"/>
                <xsd:element ref="ns7:About" minOccurs="0"/>
                <xsd:element ref="ns7:MediaServiceAutoTags" minOccurs="0"/>
                <xsd:element ref="ns7:MediaServiceOCR" minOccurs="0"/>
                <xsd:element ref="ns7:MediaServiceEventHashCode" minOccurs="0"/>
                <xsd:element ref="ns7:MediaServiceGenerationTime" minOccurs="0"/>
                <xsd:element ref="ns7:MediaServiceDateTaken" minOccurs="0"/>
                <xsd:element ref="ns7:MediaServiceAutoKeyPoints" minOccurs="0"/>
                <xsd:element ref="ns7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nguage" ma:index="17" nillable="true" ma:displayName="Language" ma:default="English" ma:description="Select the document language from the drop down." ma:format="Dropdown" ma:internalName="Language" ma:readOnly="false">
      <xsd:simpleType>
        <xsd:restriction base="dms:Choice">
          <xsd:enumeration value="Arabic (Saudi Arabia)"/>
          <xsd:enumeration value="Bulgarian (Bulgaria)"/>
          <xsd:enumeration value="Chinese (Hong Kong S.A.R.)"/>
          <xsd:enumeration value="Chinese (People's Republic of China)"/>
          <xsd:enumeration value="Chinese (Taiwan)"/>
          <xsd:enumeration value="Croatian (Croatia)"/>
          <xsd:enumeration value="Czech (Czech Republic)"/>
          <xsd:enumeration value="Danish (Denmark)"/>
          <xsd:enumeration value="Dutch (Netherlands)"/>
          <xsd:enumeration value="English"/>
          <xsd:enumeration value="Estonian (Estonia)"/>
          <xsd:enumeration value="Finnish (Finland)"/>
          <xsd:enumeration value="French (France)"/>
          <xsd:enumeration value="German (Germany)"/>
          <xsd:enumeration value="Greek (Greece)"/>
          <xsd:enumeration value="Hebrew (Israel)"/>
          <xsd:enumeration value="Hindi (India)"/>
          <xsd:enumeration value="Hungarian (Hungary)"/>
          <xsd:enumeration value="Indonesian (Indonesia)"/>
          <xsd:enumeration value="Italian (Italy)"/>
          <xsd:enumeration value="Japanese (Japan)"/>
          <xsd:enumeration value="Korean (Korea)"/>
          <xsd:enumeration value="Latvian (Latvia)"/>
          <xsd:enumeration value="Lithuanian (Lithuania)"/>
          <xsd:enumeration value="Malay (Malaysia)"/>
          <xsd:enumeration value="Norwegian (Bokmal) (Norway)"/>
          <xsd:enumeration value="Polish (Poland)"/>
          <xsd:enumeration value="Portuguese (Brazil)"/>
          <xsd:enumeration value="Portuguese (Portugal)"/>
          <xsd:enumeration value="Romanian (Romania)"/>
          <xsd:enumeration value="Russian (Russia)"/>
          <xsd:enumeration value="Serbian (Latin) (Serbia)"/>
          <xsd:enumeration value="Slovak (Slovakia)"/>
          <xsd:enumeration value="Slovenian (Slovenia)"/>
          <xsd:enumeration value="Spanish (Spain)"/>
          <xsd:enumeration value="Swedish (Sweden)"/>
          <xsd:enumeration value="Thai (Thailand)"/>
          <xsd:enumeration value="Turkish (Turkey)"/>
          <xsd:enumeration value="Ukrainian (Ukraine)"/>
          <xsd:enumeration value="Urdu (Islamic Republic of Pakistan)"/>
          <xsd:enumeration value="Vietnamese (Vietnam)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fa91fb-a0ff-4ac5-b2db-65c790d184a4" elementFormDefault="qualified">
    <xsd:import namespace="http://schemas.microsoft.com/office/2006/documentManagement/types"/>
    <xsd:import namespace="http://schemas.microsoft.com/office/infopath/2007/PartnerControls"/>
    <xsd:element name="Document_x0020_Creation_x0020_Date" ma:index="2" nillable="true" ma:displayName="Document Date" ma:default="[today]" ma:description="Enter the date this document was last modified. The upload date has been entered by default." ma:format="DateOnly" ma:internalName="Document_x0020_Creation_x0020_Date" ma:readOnly="false">
      <xsd:simpleType>
        <xsd:restriction base="dms:DateTime"/>
      </xsd:simpleType>
    </xsd:element>
    <xsd:element name="Creator" ma:index="3" nillable="true" ma:displayName="Creator" ma:description="Enter the person primarily responsible for the document. The name of the person uploading the document has been entered by default." ma:list="UserInfo" ma:SharePointGroup="0" ma:internalName="Creato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PA_x0020_Office" ma:index="4" nillable="true" ma:displayName="EPA Office" ma:description="Enter the EPA organization primarily responsible for the document. The office of the person uploading the document has been entered by default." ma:internalName="EPA_x0020_Office">
      <xsd:simpleType>
        <xsd:restriction base="dms:Text">
          <xsd:maxLength value="255"/>
        </xsd:restriction>
      </xsd:simpleType>
    </xsd:element>
    <xsd:element name="Record" ma:index="5" nillable="true" ma:displayName="Record" ma:default="Shared" ma:description="For documents that provide evidence of EPA decisions and actions, select &quot;Shared&quot; (open access) or &quot;Private&quot; (restricted access)." ma:format="Dropdown" ma:internalName="Record">
      <xsd:simpleType>
        <xsd:restriction base="dms:Choice">
          <xsd:enumeration value="None"/>
          <xsd:enumeration value="Shared"/>
          <xsd:enumeration value="Private"/>
        </xsd:restriction>
      </xsd:simpleType>
    </xsd:element>
    <xsd:element name="Identifier" ma:index="9" nillable="true" ma:displayName="Identifier" ma:description="Enter all EPA identification numbers applicable to this document, one on each line." ma:internalName="Identifier" ma:readOnly="false">
      <xsd:simpleType>
        <xsd:restriction base="dms:Note">
          <xsd:maxLength value="255"/>
        </xsd:restriction>
      </xsd:simpleType>
    </xsd:element>
    <xsd:element name="EPA_x0020_Contributor" ma:index="11" nillable="true" ma:displayName="EPA Contributor" ma:description="Enter an EPA person who contributed to the creation of the document but is not the primary author." ma:list="UserInfo" ma:SharePointGroup="0" ma:internalName="EPA_x0020_Contributo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xternal_x0020_Contributor" ma:index="12" nillable="true" ma:displayName="External Contributor" ma:description="Enter a non-EPA person who contributed to the creation of the document but is not the primary author." ma:internalName="External_x0020_Contributor" ma:readOnly="false">
      <xsd:simpleType>
        <xsd:restriction base="dms:Note">
          <xsd:maxLength value="255"/>
        </xsd:restriction>
      </xsd:simpleType>
    </xsd:element>
    <xsd:element name="EPA_x0020_Related_x0020_Documents" ma:index="14" nillable="true" ma:displayName="Other Related Documents" ma:description="Enter any related document." ma:internalName="EPA_x0020_Related_x0020_Documents">
      <xsd:simpleType>
        <xsd:restriction base="dms:Note">
          <xsd:maxLength value="255"/>
        </xsd:restriction>
      </xsd:simpleType>
    </xsd:element>
    <xsd:element name="Rights" ma:index="16" nillable="true" ma:displayName="Rights" ma:description="Enter information about intellectual property rights held over the document (e.g. copyright, patent, trademark)." ma:internalName="Rights" ma:readOnly="false">
      <xsd:simpleType>
        <xsd:restriction base="dms:Note">
          <xsd:maxLength value="255"/>
        </xsd:restriction>
      </xsd:simpleType>
    </xsd:element>
    <xsd:element name="j747ac98061d40f0aa7bd47e1db5675d" ma:index="19" nillable="true" ma:taxonomy="true" ma:internalName="j747ac98061d40f0aa7bd47e1db5675d" ma:taxonomyFieldName="Document_x0020_Type" ma:displayName="Document Type" ma:readOnly="false" ma:default="" ma:fieldId="{3747ac98-061d-40f0-aa7b-d47e1db5675d}" ma:sspId="29f62856-1543-49d4-a736-4569d363f533" ma:termSetId="e06cd6a9-a175-4da0-81cb-8dba7aa394a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KeywordTaxHTField" ma:index="21" nillable="true" ma:taxonomy="true" ma:internalName="TaxKeywordTaxHTField" ma:taxonomyFieldName="TaxKeyword" ma:displayName="Enterprise Keywords" ma:readOnly="false" ma:fieldId="{23f27201-bee3-471e-b2e7-b64fd8b7ca38}" ma:taxonomyMulti="true" ma:sspId="29f62856-1543-49d4-a736-4569d363f53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Label" ma:index="23" nillable="true" ma:displayName="Taxonomy Catch All Column1" ma:description="" ma:hidden="true" ma:list="{d28151cc-ad8c-461a-8fcd-c036c81f34f3}" ma:internalName="TaxCatchAllLabel" ma:readOnly="true" ma:showField="CatchAllDataLabel" ma:web="4bd2ab78-7571-449a-9e85-c0295914c86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" ma:index="24" nillable="true" ma:displayName="Taxonomy Catch All Column" ma:description="" ma:hidden="true" ma:list="{d28151cc-ad8c-461a-8fcd-c036c81f34f3}" ma:internalName="TaxCatchAll" ma:showField="CatchAllData" ma:web="4bd2ab78-7571-449a-9e85-c0295914c86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e3f09c3df709400db2417a7161762d62" ma:index="28" nillable="true" ma:taxonomy="true" ma:internalName="e3f09c3df709400db2417a7161762d62" ma:taxonomyFieldName="EPA_x0020_Subject" ma:displayName="EPA Subject" ma:readOnly="false" ma:default="" ma:fieldId="{e3f09c3d-f709-400d-b241-7a7161762d62}" ma:taxonomyMulti="true" ma:sspId="29f62856-1543-49d4-a736-4569d363f533" ma:termSetId="7a3d4ae0-7e62-45a2-a406-c6a8a6a8eee3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.v3" elementFormDefault="qualified">
    <xsd:import namespace="http://schemas.microsoft.com/office/2006/documentManagement/types"/>
    <xsd:import namespace="http://schemas.microsoft.com/office/infopath/2007/PartnerControls"/>
    <xsd:element name="CategoryDescription" ma:index="6" nillable="true" ma:displayName="Description" ma:description="Enter a brief description." ma:internalName="CategoryDescription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Coverage" ma:index="13" nillable="true" ma:displayName="Coverage" ma:description="Enter the geographic location, jurisdiction, or time period for which the document is relevant." ma:internalName="_Coverage" ma:readOnly="false">
      <xsd:simpleType>
        <xsd:restriction base="dms:Text">
          <xsd:maxLength value="255"/>
        </xsd:restriction>
      </xsd:simpleType>
    </xsd:element>
    <xsd:element name="_Source" ma:index="15" nillable="true" ma:displayName="Source" ma:description="Enter a source from which the document is derived." ma:internalName="_Source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8b1971-02e4-4e22-8d4e-24897902e7c8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d2ab78-7571-449a-9e85-c0295914c86c" elementFormDefault="qualified">
    <xsd:import namespace="http://schemas.microsoft.com/office/2006/documentManagement/types"/>
    <xsd:import namespace="http://schemas.microsoft.com/office/infopath/2007/PartnerControls"/>
    <xsd:element name="LastSharedByUser" ma:index="3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32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cde06e-bffd-4303-adfe-fb097bdc191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3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3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About" ma:index="35" nillable="true" ma:displayName="About" ma:internalName="About">
      <xsd:simpleType>
        <xsd:restriction base="dms:Text">
          <xsd:maxLength value="255"/>
        </xsd:restriction>
      </xsd:simpleType>
    </xsd:element>
    <xsd:element name="MediaServiceAutoTags" ma:index="36" nillable="true" ma:displayName="MediaServiceAutoTags" ma:internalName="MediaServiceAutoTags" ma:readOnly="true">
      <xsd:simpleType>
        <xsd:restriction base="dms:Text"/>
      </xsd:simpleType>
    </xsd:element>
    <xsd:element name="MediaServiceOCR" ma:index="3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3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3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4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4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5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Source xmlns="http://schemas.microsoft.com/sharepoint/v3/fields" xsi:nil="true"/>
    <Language xmlns="http://schemas.microsoft.com/sharepoint/v3">English</Language>
    <e3f09c3df709400db2417a7161762d62 xmlns="4ffa91fb-a0ff-4ac5-b2db-65c790d184a4">
      <Terms xmlns="http://schemas.microsoft.com/office/infopath/2007/PartnerControls"/>
    </e3f09c3df709400db2417a7161762d62>
    <j747ac98061d40f0aa7bd47e1db5675d xmlns="4ffa91fb-a0ff-4ac5-b2db-65c790d184a4">
      <Terms xmlns="http://schemas.microsoft.com/office/infopath/2007/PartnerControls"/>
    </j747ac98061d40f0aa7bd47e1db5675d>
    <External_x0020_Contributor xmlns="4ffa91fb-a0ff-4ac5-b2db-65c790d184a4" xsi:nil="true"/>
    <TaxKeywordTaxHTField xmlns="4ffa91fb-a0ff-4ac5-b2db-65c790d184a4">
      <Terms xmlns="http://schemas.microsoft.com/office/infopath/2007/PartnerControls"/>
    </TaxKeywordTaxHTField>
    <Record xmlns="4ffa91fb-a0ff-4ac5-b2db-65c790d184a4">Shared</Record>
    <Rights xmlns="4ffa91fb-a0ff-4ac5-b2db-65c790d184a4" xsi:nil="true"/>
    <Document_x0020_Creation_x0020_Date xmlns="4ffa91fb-a0ff-4ac5-b2db-65c790d184a4">2020-06-11T22:47:27+00:00</Document_x0020_Creation_x0020_Date>
    <EPA_x0020_Office xmlns="4ffa91fb-a0ff-4ac5-b2db-65c790d184a4" xsi:nil="true"/>
    <CategoryDescription xmlns="http://schemas.microsoft.com/sharepoint.v3" xsi:nil="true"/>
    <Identifier xmlns="4ffa91fb-a0ff-4ac5-b2db-65c790d184a4" xsi:nil="true"/>
    <_Coverage xmlns="http://schemas.microsoft.com/sharepoint/v3/fields" xsi:nil="true"/>
    <Creator xmlns="4ffa91fb-a0ff-4ac5-b2db-65c790d184a4">
      <UserInfo>
        <DisplayName/>
        <AccountId xsi:nil="true"/>
        <AccountType/>
      </UserInfo>
    </Creator>
    <EPA_x0020_Related_x0020_Documents xmlns="4ffa91fb-a0ff-4ac5-b2db-65c790d184a4" xsi:nil="true"/>
    <EPA_x0020_Contributor xmlns="4ffa91fb-a0ff-4ac5-b2db-65c790d184a4">
      <UserInfo>
        <DisplayName/>
        <AccountId xsi:nil="true"/>
        <AccountType/>
      </UserInfo>
    </EPA_x0020_Contributor>
    <TaxCatchAll xmlns="4ffa91fb-a0ff-4ac5-b2db-65c790d184a4"/>
    <About xmlns="74cde06e-bffd-4303-adfe-fb097bdc1913" xsi:nil="true"/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2B0BC90-A3F9-4127-B249-8FA03FA1DE27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37E5937C-A905-478F-9C96-2BDC067F7A5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ffa91fb-a0ff-4ac5-b2db-65c790d184a4"/>
    <ds:schemaRef ds:uri="http://schemas.microsoft.com/sharepoint.v3"/>
    <ds:schemaRef ds:uri="http://schemas.microsoft.com/sharepoint/v3/fields"/>
    <ds:schemaRef ds:uri="978b1971-02e4-4e22-8d4e-24897902e7c8"/>
    <ds:schemaRef ds:uri="4bd2ab78-7571-449a-9e85-c0295914c86c"/>
    <ds:schemaRef ds:uri="74cde06e-bffd-4303-adfe-fb097bdc191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EB40415-211F-4235-B7FB-DCC7F0C3999F}">
  <ds:schemaRefs>
    <ds:schemaRef ds:uri="http://schemas.microsoft.com/office/2006/metadata/properties"/>
    <ds:schemaRef ds:uri="http://schemas.microsoft.com/office/infopath/2007/PartnerControls"/>
    <ds:schemaRef ds:uri="http://schemas.microsoft.com/sharepoint/v3/fields"/>
    <ds:schemaRef ds:uri="http://schemas.microsoft.com/sharepoint/v3"/>
    <ds:schemaRef ds:uri="4ffa91fb-a0ff-4ac5-b2db-65c790d184a4"/>
    <ds:schemaRef ds:uri="http://schemas.microsoft.com/sharepoint.v3"/>
    <ds:schemaRef ds:uri="74cde06e-bffd-4303-adfe-fb097bdc1913"/>
  </ds:schemaRefs>
</ds:datastoreItem>
</file>

<file path=customXml/itemProps4.xml><?xml version="1.0" encoding="utf-8"?>
<ds:datastoreItem xmlns:ds="http://schemas.openxmlformats.org/officeDocument/2006/customXml" ds:itemID="{F7679254-6524-4230-A277-71BE2442834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1771</TotalTime>
  <Words>753</Words>
  <Application>Microsoft Office PowerPoint</Application>
  <PresentationFormat>Widescreen</PresentationFormat>
  <Paragraphs>67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Arial</vt:lpstr>
      <vt:lpstr>Arial,Sans-Serif</vt:lpstr>
      <vt:lpstr>Calibri</vt:lpstr>
      <vt:lpstr>Century Gothic</vt:lpstr>
      <vt:lpstr>Franklin Gothic Book</vt:lpstr>
      <vt:lpstr>Open Sans</vt:lpstr>
      <vt:lpstr>Segoe UI</vt:lpstr>
      <vt:lpstr>Segoe UI Semibold</vt:lpstr>
      <vt:lpstr>Tahoma</vt:lpstr>
      <vt:lpstr>Times New Roman</vt:lpstr>
      <vt:lpstr>2_Office Theme</vt:lpstr>
      <vt:lpstr>Applying the Digital Strategy to SDWIS Modernization  September 17, 2020  </vt:lpstr>
      <vt:lpstr>Overview How have the Strategy’s objectives &amp; principles shaped the SDWIS Program and SDWIS Modernization?</vt:lpstr>
      <vt:lpstr>Digital Strategy Objective #3</vt:lpstr>
      <vt:lpstr>Governance Improvements to support more effective SDWIS Modernization</vt:lpstr>
      <vt:lpstr>Focus of work with SDWIS Modernization Board</vt:lpstr>
      <vt:lpstr>Summary of Alternatives Analysis work with Board</vt:lpstr>
      <vt:lpstr>Applying a “Shared Platform” approach  “Help us work together… to reduce costs, streamline development, apply consistent standards and ensure consistency…”</vt:lpstr>
      <vt:lpstr>Applying a “Customer Centric” approach “Allow customers to shape systems and processes by implementing User-Centered Design and focusing on business process improvement..</vt:lpstr>
      <vt:lpstr>Applying a “Information Centric” approach “Deliver content that can be … presented in a way that is most useful … by managing discrete pieces of open data”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Adam Haas</dc:creator>
  <cp:lastModifiedBy>Plastino, Michael</cp:lastModifiedBy>
  <cp:revision>322</cp:revision>
  <cp:lastPrinted>2020-09-09T16:50:59Z</cp:lastPrinted>
  <dcterms:created xsi:type="dcterms:W3CDTF">2020-03-30T16:34:08Z</dcterms:created>
  <dcterms:modified xsi:type="dcterms:W3CDTF">2020-09-16T19:04:12Z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0x01010003C24E682FA4834B8453A72AD0ED93FE</vt:lpwstr>
  </property>
  <property fmtid="{D5CDD505-2E9C-101B-9397-08002B2CF9AE}" pid="3" name="Document Type">
    <vt:lpwstr/>
  </property>
  <property fmtid="{D5CDD505-2E9C-101B-9397-08002B2CF9AE}" pid="4" name="TaxKeyword">
    <vt:lpwstr/>
  </property>
  <property fmtid="{D5CDD505-2E9C-101B-9397-08002B2CF9AE}" pid="5" name="EPA Subject">
    <vt:lpwstr/>
  </property>
</Properties>
</file>