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3" r:id="rId4"/>
  </p:sldMasterIdLst>
  <p:notesMasterIdLst>
    <p:notesMasterId r:id="rId26"/>
  </p:notesMasterIdLst>
  <p:sldIdLst>
    <p:sldId id="257" r:id="rId5"/>
    <p:sldId id="259" r:id="rId6"/>
    <p:sldId id="280" r:id="rId7"/>
    <p:sldId id="267" r:id="rId8"/>
    <p:sldId id="397" r:id="rId9"/>
    <p:sldId id="392" r:id="rId10"/>
    <p:sldId id="398" r:id="rId11"/>
    <p:sldId id="369" r:id="rId12"/>
    <p:sldId id="307" r:id="rId13"/>
    <p:sldId id="309" r:id="rId14"/>
    <p:sldId id="310" r:id="rId15"/>
    <p:sldId id="311" r:id="rId16"/>
    <p:sldId id="312" r:id="rId17"/>
    <p:sldId id="313" r:id="rId18"/>
    <p:sldId id="314" r:id="rId19"/>
    <p:sldId id="339" r:id="rId20"/>
    <p:sldId id="332" r:id="rId21"/>
    <p:sldId id="334" r:id="rId22"/>
    <p:sldId id="337" r:id="rId23"/>
    <p:sldId id="396" r:id="rId24"/>
    <p:sldId id="33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6338"/>
    <a:srgbClr val="008078"/>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p:restoredTop sz="73192" autoAdjust="0"/>
  </p:normalViewPr>
  <p:slideViewPr>
    <p:cSldViewPr snapToGrid="0" snapToObjects="1">
      <p:cViewPr varScale="1">
        <p:scale>
          <a:sx n="124" d="100"/>
          <a:sy n="124" d="100"/>
        </p:scale>
        <p:origin x="-120" y="-76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8" d="100"/>
          <a:sy n="68" d="100"/>
        </p:scale>
        <p:origin x="4000" y="200"/>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E095CC2A-420B-1A4F-B1DD-F5BFBCB78428}" type="datetimeFigureOut">
              <a:rPr lang="en-US" smtClean="0"/>
              <a:t>9/17/20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A91B59-E244-0245-A877-9EB36CE8F554}" type="slidenum">
              <a:rPr lang="en-US" smtClean="0"/>
              <a:t>‹#›</a:t>
            </a:fld>
            <a:endParaRPr lang="en-US"/>
          </a:p>
        </p:txBody>
      </p:sp>
    </p:spTree>
    <p:extLst>
      <p:ext uri="{BB962C8B-B14F-4D97-AF65-F5344CB8AC3E}">
        <p14:creationId xmlns:p14="http://schemas.microsoft.com/office/powerpoint/2010/main" val="2435470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8A91B59-E244-0245-A877-9EB36CE8F554}" type="slidenum">
              <a:rPr lang="en-US" smtClean="0"/>
              <a:t>1</a:t>
            </a:fld>
            <a:endParaRPr lang="en-US"/>
          </a:p>
        </p:txBody>
      </p:sp>
    </p:spTree>
    <p:extLst>
      <p:ext uri="{BB962C8B-B14F-4D97-AF65-F5344CB8AC3E}">
        <p14:creationId xmlns:p14="http://schemas.microsoft.com/office/powerpoint/2010/main" val="949902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f7192b78f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f7192b78f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And </a:t>
            </a:r>
            <a:r>
              <a:rPr lang="en-US" sz="1100" b="0" i="0" u="none" strike="noStrike" cap="none" err="1">
                <a:solidFill>
                  <a:srgbClr val="000000"/>
                </a:solidFill>
                <a:effectLst/>
                <a:latin typeface="Arial"/>
                <a:ea typeface="Arial"/>
                <a:cs typeface="Arial"/>
                <a:sym typeface="Arial"/>
              </a:rPr>
              <a:t>harverst</a:t>
            </a:r>
            <a:r>
              <a:rPr lang="en-US" sz="1100" b="0" i="0" u="none" strike="noStrike" cap="none">
                <a:solidFill>
                  <a:srgbClr val="000000"/>
                </a:solidFill>
                <a:effectLst/>
                <a:latin typeface="Arial"/>
                <a:ea typeface="Arial"/>
                <a:cs typeface="Arial"/>
                <a:sym typeface="Arial"/>
              </a:rPr>
              <a:t> the links in that page.</a:t>
            </a:r>
            <a:endParaRPr/>
          </a:p>
        </p:txBody>
      </p:sp>
    </p:spTree>
    <p:extLst>
      <p:ext uri="{BB962C8B-B14F-4D97-AF65-F5344CB8AC3E}">
        <p14:creationId xmlns:p14="http://schemas.microsoft.com/office/powerpoint/2010/main" val="2340089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f7192b78f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f7192b78f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And </a:t>
            </a:r>
            <a:r>
              <a:rPr lang="en-US" sz="1100" b="0" i="0" u="none" strike="noStrike" cap="none" err="1">
                <a:solidFill>
                  <a:srgbClr val="000000"/>
                </a:solidFill>
                <a:effectLst/>
                <a:latin typeface="Arial"/>
                <a:ea typeface="Arial"/>
                <a:cs typeface="Arial"/>
                <a:sym typeface="Arial"/>
              </a:rPr>
              <a:t>harverst</a:t>
            </a:r>
            <a:r>
              <a:rPr lang="en-US" sz="1100" b="0" i="0" u="none" strike="noStrike" cap="none">
                <a:solidFill>
                  <a:srgbClr val="000000"/>
                </a:solidFill>
                <a:effectLst/>
                <a:latin typeface="Arial"/>
                <a:ea typeface="Arial"/>
                <a:cs typeface="Arial"/>
                <a:sym typeface="Arial"/>
              </a:rPr>
              <a:t> the links in that page.</a:t>
            </a:r>
            <a:endParaRPr/>
          </a:p>
        </p:txBody>
      </p:sp>
    </p:spTree>
    <p:extLst>
      <p:ext uri="{BB962C8B-B14F-4D97-AF65-F5344CB8AC3E}">
        <p14:creationId xmlns:p14="http://schemas.microsoft.com/office/powerpoint/2010/main" val="1980417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f7192b78f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f7192b78f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And </a:t>
            </a:r>
            <a:r>
              <a:rPr lang="en-US" sz="1100" b="0" i="0" u="none" strike="noStrike" cap="none" err="1">
                <a:solidFill>
                  <a:srgbClr val="000000"/>
                </a:solidFill>
                <a:effectLst/>
                <a:latin typeface="Arial"/>
                <a:ea typeface="Arial"/>
                <a:cs typeface="Arial"/>
                <a:sym typeface="Arial"/>
              </a:rPr>
              <a:t>harverst</a:t>
            </a:r>
            <a:r>
              <a:rPr lang="en-US" sz="1100" b="0" i="0" u="none" strike="noStrike" cap="none">
                <a:solidFill>
                  <a:srgbClr val="000000"/>
                </a:solidFill>
                <a:effectLst/>
                <a:latin typeface="Arial"/>
                <a:ea typeface="Arial"/>
                <a:cs typeface="Arial"/>
                <a:sym typeface="Arial"/>
              </a:rPr>
              <a:t> the links in that page.</a:t>
            </a:r>
            <a:endParaRPr/>
          </a:p>
        </p:txBody>
      </p:sp>
    </p:spTree>
    <p:extLst>
      <p:ext uri="{BB962C8B-B14F-4D97-AF65-F5344CB8AC3E}">
        <p14:creationId xmlns:p14="http://schemas.microsoft.com/office/powerpoint/2010/main" val="2446900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f7192b78f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f7192b78f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And </a:t>
            </a:r>
            <a:r>
              <a:rPr lang="en-US" sz="1100" b="0" i="0" u="none" strike="noStrike" cap="none" dirty="0" err="1">
                <a:solidFill>
                  <a:srgbClr val="000000"/>
                </a:solidFill>
                <a:effectLst/>
                <a:latin typeface="Arial"/>
                <a:ea typeface="Arial"/>
                <a:cs typeface="Arial"/>
                <a:sym typeface="Arial"/>
              </a:rPr>
              <a:t>harverst</a:t>
            </a:r>
            <a:r>
              <a:rPr lang="en-US" sz="1100" b="0" i="0" u="none" strike="noStrike" cap="none" dirty="0">
                <a:solidFill>
                  <a:srgbClr val="000000"/>
                </a:solidFill>
                <a:effectLst/>
                <a:latin typeface="Arial"/>
                <a:ea typeface="Arial"/>
                <a:cs typeface="Arial"/>
                <a:sym typeface="Arial"/>
              </a:rPr>
              <a:t> the links in that page.</a:t>
            </a:r>
            <a:endParaRPr dirty="0"/>
          </a:p>
        </p:txBody>
      </p:sp>
    </p:spTree>
    <p:extLst>
      <p:ext uri="{BB962C8B-B14F-4D97-AF65-F5344CB8AC3E}">
        <p14:creationId xmlns:p14="http://schemas.microsoft.com/office/powerpoint/2010/main" val="602329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b="1" dirty="0"/>
          </a:p>
          <a:p>
            <a:endParaRPr lang="en-US" b="1" dirty="0"/>
          </a:p>
        </p:txBody>
      </p:sp>
      <p:sp>
        <p:nvSpPr>
          <p:cNvPr id="4" name="Slide Number Placeholder 3"/>
          <p:cNvSpPr>
            <a:spLocks noGrp="1"/>
          </p:cNvSpPr>
          <p:nvPr>
            <p:ph type="sldNum" sz="quarter" idx="10"/>
          </p:nvPr>
        </p:nvSpPr>
        <p:spPr/>
        <p:txBody>
          <a:bodyPr/>
          <a:lstStyle/>
          <a:p>
            <a:fld id="{28A91B59-E244-0245-A877-9EB36CE8F554}" type="slidenum">
              <a:rPr lang="en-US" smtClean="0"/>
              <a:t>16</a:t>
            </a:fld>
            <a:endParaRPr lang="en-US"/>
          </a:p>
        </p:txBody>
      </p:sp>
    </p:spTree>
    <p:extLst>
      <p:ext uri="{BB962C8B-B14F-4D97-AF65-F5344CB8AC3E}">
        <p14:creationId xmlns:p14="http://schemas.microsoft.com/office/powerpoint/2010/main" val="570623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A91B59-E244-0245-A877-9EB36CE8F554}" type="slidenum">
              <a:rPr lang="en-US" smtClean="0"/>
              <a:t>17</a:t>
            </a:fld>
            <a:endParaRPr lang="en-US"/>
          </a:p>
        </p:txBody>
      </p:sp>
    </p:spTree>
    <p:extLst>
      <p:ext uri="{BB962C8B-B14F-4D97-AF65-F5344CB8AC3E}">
        <p14:creationId xmlns:p14="http://schemas.microsoft.com/office/powerpoint/2010/main" val="3038915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8A91B59-E244-0245-A877-9EB36CE8F554}" type="slidenum">
              <a:rPr lang="en-US" smtClean="0"/>
              <a:t>18</a:t>
            </a:fld>
            <a:endParaRPr lang="en-US"/>
          </a:p>
        </p:txBody>
      </p:sp>
    </p:spTree>
    <p:extLst>
      <p:ext uri="{BB962C8B-B14F-4D97-AF65-F5344CB8AC3E}">
        <p14:creationId xmlns:p14="http://schemas.microsoft.com/office/powerpoint/2010/main" val="3975933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A91B59-E244-0245-A877-9EB36CE8F554}" type="slidenum">
              <a:rPr lang="en-US" smtClean="0"/>
              <a:t>19</a:t>
            </a:fld>
            <a:endParaRPr lang="en-US"/>
          </a:p>
        </p:txBody>
      </p:sp>
    </p:spTree>
    <p:extLst>
      <p:ext uri="{BB962C8B-B14F-4D97-AF65-F5344CB8AC3E}">
        <p14:creationId xmlns:p14="http://schemas.microsoft.com/office/powerpoint/2010/main" val="3637898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dirty="0"/>
              <a:t>KYLE</a:t>
            </a:r>
          </a:p>
        </p:txBody>
      </p:sp>
      <p:sp>
        <p:nvSpPr>
          <p:cNvPr id="4" name="Slide Number Placeholder 3"/>
          <p:cNvSpPr>
            <a:spLocks noGrp="1"/>
          </p:cNvSpPr>
          <p:nvPr>
            <p:ph type="sldNum" sz="quarter" idx="10"/>
          </p:nvPr>
        </p:nvSpPr>
        <p:spPr/>
        <p:txBody>
          <a:bodyPr/>
          <a:lstStyle/>
          <a:p>
            <a:fld id="{28A91B59-E244-0245-A877-9EB36CE8F554}" type="slidenum">
              <a:rPr lang="en-US" smtClean="0"/>
              <a:t>20</a:t>
            </a:fld>
            <a:endParaRPr lang="en-US"/>
          </a:p>
        </p:txBody>
      </p:sp>
    </p:spTree>
    <p:extLst>
      <p:ext uri="{BB962C8B-B14F-4D97-AF65-F5344CB8AC3E}">
        <p14:creationId xmlns:p14="http://schemas.microsoft.com/office/powerpoint/2010/main" val="3057344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91B59-E244-0245-A877-9EB36CE8F554}" type="slidenum">
              <a:rPr lang="en-US" smtClean="0"/>
              <a:t>21</a:t>
            </a:fld>
            <a:endParaRPr lang="en-US"/>
          </a:p>
        </p:txBody>
      </p:sp>
    </p:spTree>
    <p:extLst>
      <p:ext uri="{BB962C8B-B14F-4D97-AF65-F5344CB8AC3E}">
        <p14:creationId xmlns:p14="http://schemas.microsoft.com/office/powerpoint/2010/main" val="214095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dirty="0"/>
              <a:t>PETER</a:t>
            </a:r>
          </a:p>
        </p:txBody>
      </p:sp>
      <p:sp>
        <p:nvSpPr>
          <p:cNvPr id="4" name="Slide Number Placeholder 3"/>
          <p:cNvSpPr>
            <a:spLocks noGrp="1"/>
          </p:cNvSpPr>
          <p:nvPr>
            <p:ph type="sldNum" sz="quarter" idx="5"/>
          </p:nvPr>
        </p:nvSpPr>
        <p:spPr/>
        <p:txBody>
          <a:bodyPr/>
          <a:lstStyle/>
          <a:p>
            <a:fld id="{28A91B59-E244-0245-A877-9EB36CE8F554}" type="slidenum">
              <a:rPr lang="en-US" smtClean="0"/>
              <a:t>2</a:t>
            </a:fld>
            <a:endParaRPr lang="en-US"/>
          </a:p>
        </p:txBody>
      </p:sp>
    </p:spTree>
    <p:extLst>
      <p:ext uri="{BB962C8B-B14F-4D97-AF65-F5344CB8AC3E}">
        <p14:creationId xmlns:p14="http://schemas.microsoft.com/office/powerpoint/2010/main" val="162441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KYLE</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Policy: What source water protection measures should be taken?</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Information: Which public water systems should be involved?</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Data need: Which water intake facilities are in the watershed?</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Findable, accessible, useable data.</a:t>
            </a:r>
          </a:p>
        </p:txBody>
      </p:sp>
      <p:sp>
        <p:nvSpPr>
          <p:cNvPr id="4" name="Slide Number Placeholder 3"/>
          <p:cNvSpPr>
            <a:spLocks noGrp="1"/>
          </p:cNvSpPr>
          <p:nvPr>
            <p:ph type="sldNum" sz="quarter" idx="5"/>
          </p:nvPr>
        </p:nvSpPr>
        <p:spPr/>
        <p:txBody>
          <a:bodyPr/>
          <a:lstStyle/>
          <a:p>
            <a:fld id="{28A91B59-E244-0245-A877-9EB36CE8F554}" type="slidenum">
              <a:rPr lang="en-US" smtClean="0"/>
              <a:t>3</a:t>
            </a:fld>
            <a:endParaRPr lang="en-US"/>
          </a:p>
        </p:txBody>
      </p:sp>
    </p:spTree>
    <p:extLst>
      <p:ext uri="{BB962C8B-B14F-4D97-AF65-F5344CB8AC3E}">
        <p14:creationId xmlns:p14="http://schemas.microsoft.com/office/powerpoint/2010/main" val="3584585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76250" y="514349"/>
            <a:ext cx="5486400" cy="3600451"/>
          </a:xfrm>
        </p:spPr>
        <p:txBody>
          <a:bodyPr/>
          <a:lstStyle/>
          <a:p>
            <a:r>
              <a:rPr lang="en-US" sz="1200" kern="1200" dirty="0">
                <a:solidFill>
                  <a:schemeClr val="tx1"/>
                </a:solidFill>
                <a:effectLst/>
                <a:latin typeface="+mn-lt"/>
                <a:ea typeface="+mn-ea"/>
                <a:cs typeface="+mn-cs"/>
              </a:rPr>
              <a:t>And that’s the bottom</a:t>
            </a:r>
            <a:r>
              <a:rPr lang="en-US" sz="1200" kern="1200" baseline="0" dirty="0">
                <a:solidFill>
                  <a:schemeClr val="tx1"/>
                </a:solidFill>
                <a:effectLst/>
                <a:latin typeface="+mn-lt"/>
                <a:ea typeface="+mn-ea"/>
                <a:cs typeface="+mn-cs"/>
              </a:rPr>
              <a:t> line, to manage water resources sustainably, the management has to be integrated, and </a:t>
            </a:r>
            <a:r>
              <a:rPr lang="en-US" sz="1200" kern="1200" dirty="0">
                <a:solidFill>
                  <a:schemeClr val="tx1"/>
                </a:solidFill>
                <a:effectLst/>
                <a:latin typeface="+mn-lt"/>
                <a:ea typeface="+mn-ea"/>
                <a:cs typeface="+mn-cs"/>
              </a:rPr>
              <a:t>integrated management needs integrated data. If</a:t>
            </a:r>
            <a:r>
              <a:rPr lang="en-US" sz="1200" kern="1200" baseline="0" dirty="0">
                <a:solidFill>
                  <a:schemeClr val="tx1"/>
                </a:solidFill>
                <a:effectLst/>
                <a:latin typeface="+mn-lt"/>
                <a:ea typeface="+mn-ea"/>
                <a:cs typeface="+mn-cs"/>
              </a:rPr>
              <a:t> you think about data as pieces of a puzzle, and your watershed as the puzzle you are trying to construct. Currently, there are hundreds of different actors holding pieces of the puzzle. You ever do a puzzle with kids who likes to steal pieces so they can put the last one in… and they forget where they hid the pieces… it’s a little like that. It’s really hard to find these different pieces. Even when you do, you might not be able to get the pieces because of technical or social barriers. And once you get the piece you might find it’s a wooden piece, but most of your puzzle pieces are made out of paperboard.</a:t>
            </a:r>
          </a:p>
        </p:txBody>
      </p:sp>
      <p:sp>
        <p:nvSpPr>
          <p:cNvPr id="4" name="Slide Number Placeholder 3"/>
          <p:cNvSpPr>
            <a:spLocks noGrp="1"/>
          </p:cNvSpPr>
          <p:nvPr>
            <p:ph type="sldNum" sz="quarter" idx="5"/>
          </p:nvPr>
        </p:nvSpPr>
        <p:spPr/>
        <p:txBody>
          <a:bodyPr/>
          <a:lstStyle/>
          <a:p>
            <a:fld id="{28A91B59-E244-0245-A877-9EB36CE8F554}" type="slidenum">
              <a:rPr lang="en-US" smtClean="0"/>
              <a:t>4</a:t>
            </a:fld>
            <a:endParaRPr lang="en-US"/>
          </a:p>
        </p:txBody>
      </p:sp>
    </p:spTree>
    <p:extLst>
      <p:ext uri="{BB962C8B-B14F-4D97-AF65-F5344CB8AC3E}">
        <p14:creationId xmlns:p14="http://schemas.microsoft.com/office/powerpoint/2010/main" val="2017123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609599"/>
            <a:ext cx="5486400" cy="3600451"/>
          </a:xfrm>
        </p:spPr>
        <p:txBody>
          <a:bodyPr/>
          <a:lstStyle/>
          <a:p>
            <a:r>
              <a:rPr lang="en-US" dirty="0"/>
              <a:t>To do that,</a:t>
            </a:r>
            <a:r>
              <a:rPr lang="en-US" baseline="0" dirty="0"/>
              <a:t> there are three broad categories of work we are engaging in</a:t>
            </a:r>
          </a:p>
          <a:p>
            <a:endParaRPr lang="en-US" baseline="0" dirty="0"/>
          </a:p>
          <a:p>
            <a:r>
              <a:rPr lang="en-US" baseline="0" dirty="0"/>
              <a:t>First, we are developing technical resources. This includes designing the overall infrastructure for the IoW – how do we create a system that lets data flow seamlessly to address the spatial fragmentation. Once that infrastructure is designed, what open tools and guidance need to help agencies to create the infrastructure needed to participate? How do we help them make their data more findable, accessible, and usable?</a:t>
            </a:r>
          </a:p>
          <a:p>
            <a:endParaRPr lang="en-US" dirty="0"/>
          </a:p>
          <a:p>
            <a:r>
              <a:rPr lang="en-US" dirty="0"/>
              <a:t>Second, there is a big social engagement</a:t>
            </a:r>
            <a:r>
              <a:rPr lang="en-US" baseline="0" dirty="0"/>
              <a:t> component. How do we create a unified vision for water data, how do we show the value of water data to answer real-world problems? How do we change behaviors and create a culture that values sharing data for integrated management?</a:t>
            </a:r>
          </a:p>
          <a:p>
            <a:endParaRPr lang="en-US" baseline="0" dirty="0"/>
          </a:p>
          <a:p>
            <a:r>
              <a:rPr lang="en-US" baseline="0" dirty="0"/>
              <a:t>Third, there is a capacity and equity component. But let’s say someone says, yes – we believe in the importance of water data but we don’t have the human or financial capacity to upgrade infrastructure. So we are looking at policy levers to pull – can state revolving funds be used for data infrastructure and not just physical infrastructure, is there a way to match federal grants to data needs, and so on. Water equity is a big conversation that is taking place right now and we are at the forefront of thinking about how to ensure water data equity in the IoW.</a:t>
            </a:r>
            <a:endParaRPr lang="en-US" dirty="0"/>
          </a:p>
          <a:p>
            <a:endParaRPr lang="en-US" dirty="0"/>
          </a:p>
        </p:txBody>
      </p:sp>
      <p:sp>
        <p:nvSpPr>
          <p:cNvPr id="4" name="Slide Number Placeholder 3"/>
          <p:cNvSpPr>
            <a:spLocks noGrp="1"/>
          </p:cNvSpPr>
          <p:nvPr>
            <p:ph type="sldNum" sz="quarter" idx="5"/>
          </p:nvPr>
        </p:nvSpPr>
        <p:spPr/>
        <p:txBody>
          <a:bodyPr/>
          <a:lstStyle/>
          <a:p>
            <a:fld id="{28A91B59-E244-0245-A877-9EB36CE8F554}" type="slidenum">
              <a:rPr lang="en-US" smtClean="0"/>
              <a:t>6</a:t>
            </a:fld>
            <a:endParaRPr lang="en-US"/>
          </a:p>
        </p:txBody>
      </p:sp>
    </p:spTree>
    <p:extLst>
      <p:ext uri="{BB962C8B-B14F-4D97-AF65-F5344CB8AC3E}">
        <p14:creationId xmlns:p14="http://schemas.microsoft.com/office/powerpoint/2010/main" val="1151104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dirty="0"/>
              <a:t>KYLE</a:t>
            </a:r>
          </a:p>
        </p:txBody>
      </p:sp>
      <p:sp>
        <p:nvSpPr>
          <p:cNvPr id="4" name="Slide Number Placeholder 3"/>
          <p:cNvSpPr>
            <a:spLocks noGrp="1"/>
          </p:cNvSpPr>
          <p:nvPr>
            <p:ph type="sldNum" sz="quarter" idx="10"/>
          </p:nvPr>
        </p:nvSpPr>
        <p:spPr/>
        <p:txBody>
          <a:bodyPr/>
          <a:lstStyle/>
          <a:p>
            <a:fld id="{28A91B59-E244-0245-A877-9EB36CE8F554}" type="slidenum">
              <a:rPr lang="en-US" smtClean="0"/>
              <a:t>8</a:t>
            </a:fld>
            <a:endParaRPr lang="en-US"/>
          </a:p>
        </p:txBody>
      </p:sp>
    </p:spTree>
    <p:extLst>
      <p:ext uri="{BB962C8B-B14F-4D97-AF65-F5344CB8AC3E}">
        <p14:creationId xmlns:p14="http://schemas.microsoft.com/office/powerpoint/2010/main" val="3771251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f7192b78f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f7192b78f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4518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f7192b78f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f7192b78f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And </a:t>
            </a:r>
            <a:r>
              <a:rPr lang="en-US" sz="1100" b="0" i="0" u="none" strike="noStrike" cap="none" err="1">
                <a:solidFill>
                  <a:srgbClr val="000000"/>
                </a:solidFill>
                <a:effectLst/>
                <a:latin typeface="Arial"/>
                <a:ea typeface="Arial"/>
                <a:cs typeface="Arial"/>
                <a:sym typeface="Arial"/>
              </a:rPr>
              <a:t>harverst</a:t>
            </a:r>
            <a:r>
              <a:rPr lang="en-US" sz="1100" b="0" i="0" u="none" strike="noStrike" cap="none">
                <a:solidFill>
                  <a:srgbClr val="000000"/>
                </a:solidFill>
                <a:effectLst/>
                <a:latin typeface="Arial"/>
                <a:ea typeface="Arial"/>
                <a:cs typeface="Arial"/>
                <a:sym typeface="Arial"/>
              </a:rPr>
              <a:t> the links in that page.</a:t>
            </a:r>
            <a:endParaRPr/>
          </a:p>
        </p:txBody>
      </p:sp>
    </p:spTree>
    <p:extLst>
      <p:ext uri="{BB962C8B-B14F-4D97-AF65-F5344CB8AC3E}">
        <p14:creationId xmlns:p14="http://schemas.microsoft.com/office/powerpoint/2010/main" val="4049445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f7192b78f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f7192b78f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And </a:t>
            </a:r>
            <a:r>
              <a:rPr lang="en-US" sz="1100" b="0" i="0" u="none" strike="noStrike" cap="none" err="1">
                <a:solidFill>
                  <a:srgbClr val="000000"/>
                </a:solidFill>
                <a:effectLst/>
                <a:latin typeface="Arial"/>
                <a:ea typeface="Arial"/>
                <a:cs typeface="Arial"/>
                <a:sym typeface="Arial"/>
              </a:rPr>
              <a:t>harverst</a:t>
            </a:r>
            <a:r>
              <a:rPr lang="en-US" sz="1100" b="0" i="0" u="none" strike="noStrike" cap="none">
                <a:solidFill>
                  <a:srgbClr val="000000"/>
                </a:solidFill>
                <a:effectLst/>
                <a:latin typeface="Arial"/>
                <a:ea typeface="Arial"/>
                <a:cs typeface="Arial"/>
                <a:sym typeface="Arial"/>
              </a:rPr>
              <a:t> the links in that page.</a:t>
            </a:r>
            <a:endParaRPr/>
          </a:p>
        </p:txBody>
      </p:sp>
    </p:spTree>
    <p:extLst>
      <p:ext uri="{BB962C8B-B14F-4D97-AF65-F5344CB8AC3E}">
        <p14:creationId xmlns:p14="http://schemas.microsoft.com/office/powerpoint/2010/main" val="3895743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xmlns=""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9/17/20</a:t>
            </a:fld>
            <a:endParaRPr lang="en-US" dirty="0"/>
          </a:p>
        </p:txBody>
      </p:sp>
      <p:sp>
        <p:nvSpPr>
          <p:cNvPr id="5" name="Footer Placeholder 4">
            <a:extLst>
              <a:ext uri="{FF2B5EF4-FFF2-40B4-BE49-F238E27FC236}">
                <a16:creationId xmlns:a16="http://schemas.microsoft.com/office/drawing/2014/main" xmlns=""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xmlns=""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725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ED9A4A-D287-4207-9037-70DB007A1707}"/>
              </a:ext>
            </a:extLst>
          </p:cNvPr>
          <p:cNvSpPr>
            <a:spLocks noGrp="1"/>
          </p:cNvSpPr>
          <p:nvPr>
            <p:ph type="dt" sz="half" idx="10"/>
          </p:nvPr>
        </p:nvSpPr>
        <p:spPr/>
        <p:txBody>
          <a:bodyPr/>
          <a:lstStyle/>
          <a:p>
            <a:fld id="{02AC24A9-CCB6-4F8D-B8DB-C2F3692CFA5A}" type="datetimeFigureOut">
              <a:rPr lang="en-US" smtClean="0"/>
              <a:t>9/17/20</a:t>
            </a:fld>
            <a:endParaRPr lang="en-US"/>
          </a:p>
        </p:txBody>
      </p:sp>
      <p:sp>
        <p:nvSpPr>
          <p:cNvPr id="5" name="Footer Placeholder 4">
            <a:extLst>
              <a:ext uri="{FF2B5EF4-FFF2-40B4-BE49-F238E27FC236}">
                <a16:creationId xmlns:a16="http://schemas.microsoft.com/office/drawing/2014/main" xmlns=""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23177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D2603B-9ACE-4FA9-805B-9B91EB63DF7D}"/>
              </a:ext>
            </a:extLst>
          </p:cNvPr>
          <p:cNvSpPr>
            <a:spLocks noGrp="1"/>
          </p:cNvSpPr>
          <p:nvPr>
            <p:ph type="dt" sz="half" idx="10"/>
          </p:nvPr>
        </p:nvSpPr>
        <p:spPr/>
        <p:txBody>
          <a:bodyPr/>
          <a:lstStyle/>
          <a:p>
            <a:fld id="{02AC24A9-CCB6-4F8D-B8DB-C2F3692CFA5A}" type="datetimeFigureOut">
              <a:rPr lang="en-US" smtClean="0"/>
              <a:t>9/17/20</a:t>
            </a:fld>
            <a:endParaRPr lang="en-US"/>
          </a:p>
        </p:txBody>
      </p:sp>
      <p:sp>
        <p:nvSpPr>
          <p:cNvPr id="5" name="Footer Placeholder 4">
            <a:extLst>
              <a:ext uri="{FF2B5EF4-FFF2-40B4-BE49-F238E27FC236}">
                <a16:creationId xmlns:a16="http://schemas.microsoft.com/office/drawing/2014/main" xmlns=""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17907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00045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xmlns=""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xmlns=""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9/17/20</a:t>
            </a:fld>
            <a:endParaRPr lang="en-US"/>
          </a:p>
        </p:txBody>
      </p:sp>
      <p:sp>
        <p:nvSpPr>
          <p:cNvPr id="5" name="Footer Placeholder 4">
            <a:extLst>
              <a:ext uri="{FF2B5EF4-FFF2-40B4-BE49-F238E27FC236}">
                <a16:creationId xmlns:a16="http://schemas.microsoft.com/office/drawing/2014/main" xmlns=""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10905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xmlns=""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D48BFA7D-4401-4285-802B-1579165F0D6D}"/>
              </a:ext>
            </a:extLst>
          </p:cNvPr>
          <p:cNvSpPr>
            <a:spLocks noGrp="1"/>
          </p:cNvSpPr>
          <p:nvPr>
            <p:ph type="dt" sz="half" idx="10"/>
          </p:nvPr>
        </p:nvSpPr>
        <p:spPr/>
        <p:txBody>
          <a:bodyPr/>
          <a:lstStyle/>
          <a:p>
            <a:fld id="{02AC24A9-CCB6-4F8D-B8DB-C2F3692CFA5A}" type="datetimeFigureOut">
              <a:rPr lang="en-US" smtClean="0"/>
              <a:t>9/17/20</a:t>
            </a:fld>
            <a:endParaRPr lang="en-US"/>
          </a:p>
        </p:txBody>
      </p:sp>
      <p:sp>
        <p:nvSpPr>
          <p:cNvPr id="5" name="Footer Placeholder 4">
            <a:extLst>
              <a:ext uri="{FF2B5EF4-FFF2-40B4-BE49-F238E27FC236}">
                <a16:creationId xmlns:a16="http://schemas.microsoft.com/office/drawing/2014/main" xmlns=""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5745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xmlns=""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xmlns=""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9/17/20</a:t>
            </a:fld>
            <a:endParaRPr lang="en-US"/>
          </a:p>
        </p:txBody>
      </p:sp>
      <p:sp>
        <p:nvSpPr>
          <p:cNvPr id="6" name="Footer Placeholder 5">
            <a:extLst>
              <a:ext uri="{FF2B5EF4-FFF2-40B4-BE49-F238E27FC236}">
                <a16:creationId xmlns:a16="http://schemas.microsoft.com/office/drawing/2014/main" xmlns=""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36788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xmlns=""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9/17/20</a:t>
            </a:fld>
            <a:endParaRPr lang="en-US"/>
          </a:p>
        </p:txBody>
      </p:sp>
      <p:sp>
        <p:nvSpPr>
          <p:cNvPr id="8" name="Footer Placeholder 7">
            <a:extLst>
              <a:ext uri="{FF2B5EF4-FFF2-40B4-BE49-F238E27FC236}">
                <a16:creationId xmlns:a16="http://schemas.microsoft.com/office/drawing/2014/main" xmlns=""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74462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xmlns="" id="{67C91241-A315-4643-91E5-CF2C25CC903A}"/>
              </a:ext>
            </a:extLst>
          </p:cNvPr>
          <p:cNvSpPr>
            <a:spLocks noGrp="1"/>
          </p:cNvSpPr>
          <p:nvPr>
            <p:ph type="dt" sz="half" idx="10"/>
          </p:nvPr>
        </p:nvSpPr>
        <p:spPr/>
        <p:txBody>
          <a:bodyPr/>
          <a:lstStyle/>
          <a:p>
            <a:fld id="{02AC24A9-CCB6-4F8D-B8DB-C2F3692CFA5A}" type="datetimeFigureOut">
              <a:rPr lang="en-US" smtClean="0"/>
              <a:t>9/17/20</a:t>
            </a:fld>
            <a:endParaRPr lang="en-US"/>
          </a:p>
        </p:txBody>
      </p:sp>
      <p:sp>
        <p:nvSpPr>
          <p:cNvPr id="4" name="Footer Placeholder 3">
            <a:extLst>
              <a:ext uri="{FF2B5EF4-FFF2-40B4-BE49-F238E27FC236}">
                <a16:creationId xmlns:a16="http://schemas.microsoft.com/office/drawing/2014/main" xmlns=""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44028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AC447E0-1D4D-4EF2-B81B-4B2400EE3EDB}"/>
              </a:ext>
            </a:extLst>
          </p:cNvPr>
          <p:cNvSpPr>
            <a:spLocks noGrp="1"/>
          </p:cNvSpPr>
          <p:nvPr>
            <p:ph type="dt" sz="half" idx="10"/>
          </p:nvPr>
        </p:nvSpPr>
        <p:spPr/>
        <p:txBody>
          <a:bodyPr/>
          <a:lstStyle/>
          <a:p>
            <a:fld id="{02AC24A9-CCB6-4F8D-B8DB-C2F3692CFA5A}" type="datetimeFigureOut">
              <a:rPr lang="en-US" smtClean="0"/>
              <a:t>9/17/20</a:t>
            </a:fld>
            <a:endParaRPr lang="en-US"/>
          </a:p>
        </p:txBody>
      </p:sp>
      <p:sp>
        <p:nvSpPr>
          <p:cNvPr id="3" name="Footer Placeholder 2">
            <a:extLst>
              <a:ext uri="{FF2B5EF4-FFF2-40B4-BE49-F238E27FC236}">
                <a16:creationId xmlns:a16="http://schemas.microsoft.com/office/drawing/2014/main" xmlns=""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79447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xmlns=""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9/17/20</a:t>
            </a:fld>
            <a:endParaRPr lang="en-US" dirty="0"/>
          </a:p>
        </p:txBody>
      </p:sp>
      <p:sp>
        <p:nvSpPr>
          <p:cNvPr id="6" name="Footer Placeholder 5">
            <a:extLst>
              <a:ext uri="{FF2B5EF4-FFF2-40B4-BE49-F238E27FC236}">
                <a16:creationId xmlns:a16="http://schemas.microsoft.com/office/drawing/2014/main" xmlns=""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68144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xmlns=""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xmlns=""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9/17/20</a:t>
            </a:fld>
            <a:endParaRPr lang="en-US"/>
          </a:p>
        </p:txBody>
      </p:sp>
      <p:sp>
        <p:nvSpPr>
          <p:cNvPr id="6" name="Footer Placeholder 5">
            <a:extLst>
              <a:ext uri="{FF2B5EF4-FFF2-40B4-BE49-F238E27FC236}">
                <a16:creationId xmlns:a16="http://schemas.microsoft.com/office/drawing/2014/main" xmlns=""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404144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9/17/20</a:t>
            </a:fld>
            <a:endParaRPr lang="en-US"/>
          </a:p>
        </p:txBody>
      </p:sp>
      <p:sp>
        <p:nvSpPr>
          <p:cNvPr id="5" name="Footer Placeholder 4">
            <a:extLst>
              <a:ext uri="{FF2B5EF4-FFF2-40B4-BE49-F238E27FC236}">
                <a16:creationId xmlns:a16="http://schemas.microsoft.com/office/drawing/2014/main" xmlns=""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07228897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62" r:id="rId6"/>
    <p:sldLayoutId id="2147483757" r:id="rId7"/>
    <p:sldLayoutId id="2147483758" r:id="rId8"/>
    <p:sldLayoutId id="2147483759" r:id="rId9"/>
    <p:sldLayoutId id="2147483761" r:id="rId10"/>
    <p:sldLayoutId id="2147483760"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s://labs.waterdata.usgs.gov/api/nldi/linked-data/nwissite/USGS-364700114080301/UT/pws?distance=100" TargetMode="External"/><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hyperlink" Target="https://internetofwater.org/state-agency-p2p-network/" TargetMode="External"/><Relationship Id="rId5" Type="http://schemas.openxmlformats.org/officeDocument/2006/relationships/image" Target="../media/image11.png"/><Relationship Id="rId6" Type="http://schemas.openxmlformats.org/officeDocument/2006/relationships/image" Target="../media/image14.svg"/><Relationship Id="rId7"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1.png"/><Relationship Id="rId5" Type="http://schemas.openxmlformats.org/officeDocument/2006/relationships/image" Target="../media/image14.svg"/><Relationship Id="rId6" Type="http://schemas.openxmlformats.org/officeDocument/2006/relationships/image" Target="../media/image12.png"/><Relationship Id="rId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6DC31602-3007-A84D-8DBB-B4D0A648251A}"/>
              </a:ext>
            </a:extLst>
          </p:cNvPr>
          <p:cNvGrpSpPr/>
          <p:nvPr/>
        </p:nvGrpSpPr>
        <p:grpSpPr>
          <a:xfrm>
            <a:off x="-237506" y="-118754"/>
            <a:ext cx="12575968" cy="7086600"/>
            <a:chOff x="-237506" y="-118754"/>
            <a:chExt cx="12575968" cy="7086600"/>
          </a:xfrm>
        </p:grpSpPr>
        <p:sp>
          <p:nvSpPr>
            <p:cNvPr id="2" name="Rectangle 1">
              <a:extLst>
                <a:ext uri="{FF2B5EF4-FFF2-40B4-BE49-F238E27FC236}">
                  <a16:creationId xmlns:a16="http://schemas.microsoft.com/office/drawing/2014/main" xmlns="" id="{6AAF0FBF-A5F1-0748-96B4-5EFB55C52EC9}"/>
                </a:ext>
              </a:extLst>
            </p:cNvPr>
            <p:cNvSpPr/>
            <p:nvPr/>
          </p:nvSpPr>
          <p:spPr>
            <a:xfrm>
              <a:off x="-237506" y="-118754"/>
              <a:ext cx="12575968" cy="70776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xmlns="" id="{514D5828-DE76-274D-937D-BCE6B23CB0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1265" y="-109846"/>
              <a:ext cx="10117197" cy="7077692"/>
            </a:xfrm>
            <a:prstGeom prst="rect">
              <a:avLst/>
            </a:prstGeom>
            <a:gradFill flip="none" rotWithShape="0">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pic>
        <p:sp>
          <p:nvSpPr>
            <p:cNvPr id="7" name="Rectangle 6">
              <a:extLst>
                <a:ext uri="{FF2B5EF4-FFF2-40B4-BE49-F238E27FC236}">
                  <a16:creationId xmlns:a16="http://schemas.microsoft.com/office/drawing/2014/main" xmlns="" id="{067DF446-083D-A140-B123-E83CBF962AE0}"/>
                </a:ext>
              </a:extLst>
            </p:cNvPr>
            <p:cNvSpPr/>
            <p:nvPr/>
          </p:nvSpPr>
          <p:spPr>
            <a:xfrm>
              <a:off x="2221265" y="-114300"/>
              <a:ext cx="10117197" cy="7073239"/>
            </a:xfrm>
            <a:prstGeom prst="rect">
              <a:avLst/>
            </a:prstGeom>
            <a:gradFill flip="none" rotWithShape="1">
              <a:gsLst>
                <a:gs pos="13000">
                  <a:schemeClr val="tx1"/>
                </a:gs>
                <a:gs pos="74000">
                  <a:schemeClr val="tx1">
                    <a:alpha val="0"/>
                  </a:schemeClr>
                </a:gs>
                <a:gs pos="90000">
                  <a:schemeClr val="accent1">
                    <a:lumMod val="45000"/>
                    <a:lumOff val="55000"/>
                    <a:alpha val="0"/>
                  </a:schemeClr>
                </a:gs>
                <a:gs pos="100000">
                  <a:schemeClr val="accent1">
                    <a:lumMod val="30000"/>
                    <a:lumOff val="7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descr="A close up of a logo&#10;&#10;Description automatically generated">
            <a:extLst>
              <a:ext uri="{FF2B5EF4-FFF2-40B4-BE49-F238E27FC236}">
                <a16:creationId xmlns:a16="http://schemas.microsoft.com/office/drawing/2014/main" xmlns="" id="{969519F1-F1E7-764A-87B9-9D569DBAD18C}"/>
              </a:ext>
            </a:extLst>
          </p:cNvPr>
          <p:cNvPicPr>
            <a:picLocks noChangeAspect="1"/>
          </p:cNvPicPr>
          <p:nvPr/>
        </p:nvPicPr>
        <p:blipFill>
          <a:blip r:embed="rId4"/>
          <a:stretch>
            <a:fillRect/>
          </a:stretch>
        </p:blipFill>
        <p:spPr>
          <a:xfrm>
            <a:off x="439119" y="586424"/>
            <a:ext cx="2366075" cy="2842576"/>
          </a:xfrm>
          <a:prstGeom prst="rect">
            <a:avLst/>
          </a:prstGeom>
        </p:spPr>
      </p:pic>
      <p:sp>
        <p:nvSpPr>
          <p:cNvPr id="12" name="TextBox 11">
            <a:extLst>
              <a:ext uri="{FF2B5EF4-FFF2-40B4-BE49-F238E27FC236}">
                <a16:creationId xmlns:a16="http://schemas.microsoft.com/office/drawing/2014/main" xmlns="" id="{B7D273E3-B42A-B542-B586-64D9F1DCEFCA}"/>
              </a:ext>
            </a:extLst>
          </p:cNvPr>
          <p:cNvSpPr txBox="1"/>
          <p:nvPr/>
        </p:nvSpPr>
        <p:spPr>
          <a:xfrm>
            <a:off x="142584" y="3764846"/>
            <a:ext cx="2959143" cy="369332"/>
          </a:xfrm>
          <a:prstGeom prst="rect">
            <a:avLst/>
          </a:prstGeom>
          <a:noFill/>
        </p:spPr>
        <p:txBody>
          <a:bodyPr wrap="none" rtlCol="0">
            <a:spAutoFit/>
          </a:bodyPr>
          <a:lstStyle/>
          <a:p>
            <a:r>
              <a:rPr lang="en-US" dirty="0">
                <a:solidFill>
                  <a:schemeClr val="bg1"/>
                </a:solidFill>
                <a:latin typeface="Quicksand" panose="02070303000000060000" pitchFamily="18" charset="77"/>
              </a:rPr>
              <a:t>Partnerships</a:t>
            </a:r>
            <a:r>
              <a:rPr lang="en-US" dirty="0">
                <a:solidFill>
                  <a:schemeClr val="bg1"/>
                </a:solidFill>
              </a:rPr>
              <a:t> for progress</a:t>
            </a:r>
          </a:p>
        </p:txBody>
      </p:sp>
    </p:spTree>
    <p:extLst>
      <p:ext uri="{BB962C8B-B14F-4D97-AF65-F5344CB8AC3E}">
        <p14:creationId xmlns:p14="http://schemas.microsoft.com/office/powerpoint/2010/main" val="1527670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 name="Picture 3">
            <a:extLst>
              <a:ext uri="{FF2B5EF4-FFF2-40B4-BE49-F238E27FC236}">
                <a16:creationId xmlns:a16="http://schemas.microsoft.com/office/drawing/2014/main" xmlns="" id="{38C34D8B-4587-454B-B2FB-91EE7B2414CF}"/>
              </a:ext>
            </a:extLst>
          </p:cNvPr>
          <p:cNvPicPr>
            <a:picLocks noChangeAspect="1"/>
          </p:cNvPicPr>
          <p:nvPr/>
        </p:nvPicPr>
        <p:blipFill>
          <a:blip r:embed="rId3"/>
          <a:stretch>
            <a:fillRect/>
          </a:stretch>
        </p:blipFill>
        <p:spPr>
          <a:xfrm>
            <a:off x="855297" y="0"/>
            <a:ext cx="10481407" cy="6858000"/>
          </a:xfrm>
          <a:prstGeom prst="rect">
            <a:avLst/>
          </a:prstGeom>
        </p:spPr>
      </p:pic>
      <p:sp>
        <p:nvSpPr>
          <p:cNvPr id="479" name="Google Shape;479;p34"/>
          <p:cNvSpPr txBox="1"/>
          <p:nvPr/>
        </p:nvSpPr>
        <p:spPr>
          <a:xfrm>
            <a:off x="-904343" y="0"/>
            <a:ext cx="13244000" cy="1231253"/>
          </a:xfrm>
          <a:prstGeom prst="rect">
            <a:avLst/>
          </a:prstGeom>
          <a:noFill/>
          <a:ln>
            <a:noFill/>
          </a:ln>
        </p:spPr>
        <p:txBody>
          <a:bodyPr spcFirstLastPara="1" wrap="square" lIns="121900" tIns="121900" rIns="121900" bIns="121900" anchor="t" anchorCtr="0">
            <a:noAutofit/>
          </a:bodyPr>
          <a:lstStyle/>
          <a:p>
            <a:pPr algn="ctr"/>
            <a:r>
              <a:rPr lang="en-US" sz="3733" dirty="0"/>
              <a:t>Vision</a:t>
            </a:r>
            <a:endParaRPr sz="800" dirty="0"/>
          </a:p>
          <a:p>
            <a:pPr algn="ctr"/>
            <a:endParaRPr sz="800" dirty="0"/>
          </a:p>
        </p:txBody>
      </p:sp>
      <p:sp>
        <p:nvSpPr>
          <p:cNvPr id="2" name="AutoShape 2">
            <a:extLst>
              <a:ext uri="{FF2B5EF4-FFF2-40B4-BE49-F238E27FC236}">
                <a16:creationId xmlns:a16="http://schemas.microsoft.com/office/drawing/2014/main" xmlns="" id="{4176D2CB-E447-43CB-A482-97F0B8FB71A1}"/>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 name="TextBox 4">
            <a:extLst>
              <a:ext uri="{FF2B5EF4-FFF2-40B4-BE49-F238E27FC236}">
                <a16:creationId xmlns:a16="http://schemas.microsoft.com/office/drawing/2014/main" xmlns="" id="{A0475911-6B71-45B6-9E5B-8578DB5BE73B}"/>
              </a:ext>
            </a:extLst>
          </p:cNvPr>
          <p:cNvSpPr txBox="1"/>
          <p:nvPr/>
        </p:nvSpPr>
        <p:spPr>
          <a:xfrm>
            <a:off x="1152508" y="6027788"/>
            <a:ext cx="10293384" cy="1200329"/>
          </a:xfrm>
          <a:prstGeom prst="rect">
            <a:avLst/>
          </a:prstGeom>
          <a:solidFill>
            <a:schemeClr val="bg1"/>
          </a:solidFill>
        </p:spPr>
        <p:txBody>
          <a:bodyPr wrap="square" rtlCol="0">
            <a:spAutoFit/>
          </a:bodyPr>
          <a:lstStyle/>
          <a:p>
            <a:r>
              <a:rPr lang="en-US" sz="2400"/>
              <a:t>https://</a:t>
            </a:r>
            <a:r>
              <a:rPr lang="en-US" sz="2400" err="1"/>
              <a:t>labs.waterdata.usgs.gov</a:t>
            </a:r>
            <a:r>
              <a:rPr lang="en-US" sz="2400"/>
              <a:t>/</a:t>
            </a:r>
            <a:r>
              <a:rPr lang="en-US" sz="2400" err="1"/>
              <a:t>api</a:t>
            </a:r>
            <a:r>
              <a:rPr lang="en-US" sz="2400"/>
              <a:t>/</a:t>
            </a:r>
            <a:r>
              <a:rPr lang="en-US" sz="2400" err="1"/>
              <a:t>nldi</a:t>
            </a:r>
            <a:r>
              <a:rPr lang="en-US" sz="2400"/>
              <a:t>/linked-data/</a:t>
            </a:r>
            <a:r>
              <a:rPr lang="en-US" sz="2400" err="1"/>
              <a:t>nwissite</a:t>
            </a:r>
            <a:r>
              <a:rPr lang="en-US" sz="2400"/>
              <a:t>/USGS-364700114080301/</a:t>
            </a:r>
            <a:r>
              <a:rPr lang="en-US" sz="2400" err="1">
                <a:solidFill>
                  <a:srgbClr val="0070C0"/>
                </a:solidFill>
              </a:rPr>
              <a:t>UM</a:t>
            </a:r>
            <a:r>
              <a:rPr lang="en-US" sz="2400" err="1"/>
              <a:t>?distance</a:t>
            </a:r>
            <a:r>
              <a:rPr lang="en-US" sz="2400"/>
              <a:t>=100</a:t>
            </a:r>
          </a:p>
          <a:p>
            <a:endParaRPr lang="en-US" sz="2400">
              <a:solidFill>
                <a:schemeClr val="bg1"/>
              </a:solidFill>
            </a:endParaRPr>
          </a:p>
        </p:txBody>
      </p:sp>
    </p:spTree>
    <p:extLst>
      <p:ext uri="{BB962C8B-B14F-4D97-AF65-F5344CB8AC3E}">
        <p14:creationId xmlns:p14="http://schemas.microsoft.com/office/powerpoint/2010/main" val="2266494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3" name="Picture 2">
            <a:extLst>
              <a:ext uri="{FF2B5EF4-FFF2-40B4-BE49-F238E27FC236}">
                <a16:creationId xmlns:a16="http://schemas.microsoft.com/office/drawing/2014/main" xmlns="" id="{8E3A2FCA-98CC-7D4F-9A33-2013FE756980}"/>
              </a:ext>
            </a:extLst>
          </p:cNvPr>
          <p:cNvPicPr>
            <a:picLocks noChangeAspect="1"/>
          </p:cNvPicPr>
          <p:nvPr/>
        </p:nvPicPr>
        <p:blipFill>
          <a:blip r:embed="rId3"/>
          <a:stretch>
            <a:fillRect/>
          </a:stretch>
        </p:blipFill>
        <p:spPr>
          <a:xfrm>
            <a:off x="855297" y="0"/>
            <a:ext cx="10481407" cy="6858000"/>
          </a:xfrm>
          <a:prstGeom prst="rect">
            <a:avLst/>
          </a:prstGeom>
        </p:spPr>
      </p:pic>
      <p:sp>
        <p:nvSpPr>
          <p:cNvPr id="479" name="Google Shape;479;p34"/>
          <p:cNvSpPr txBox="1"/>
          <p:nvPr/>
        </p:nvSpPr>
        <p:spPr>
          <a:xfrm>
            <a:off x="-904343" y="0"/>
            <a:ext cx="13244000" cy="1231253"/>
          </a:xfrm>
          <a:prstGeom prst="rect">
            <a:avLst/>
          </a:prstGeom>
          <a:noFill/>
          <a:ln>
            <a:noFill/>
          </a:ln>
        </p:spPr>
        <p:txBody>
          <a:bodyPr spcFirstLastPara="1" wrap="square" lIns="121900" tIns="121900" rIns="121900" bIns="121900" anchor="t" anchorCtr="0">
            <a:noAutofit/>
          </a:bodyPr>
          <a:lstStyle/>
          <a:p>
            <a:pPr algn="ctr"/>
            <a:r>
              <a:rPr lang="en-US" sz="3733" dirty="0"/>
              <a:t>Vision</a:t>
            </a:r>
            <a:endParaRPr sz="800" dirty="0">
              <a:solidFill>
                <a:srgbClr val="FFFFFF"/>
              </a:solidFill>
            </a:endParaRPr>
          </a:p>
          <a:p>
            <a:pPr algn="ctr"/>
            <a:endParaRPr sz="800" dirty="0">
              <a:solidFill>
                <a:srgbClr val="FFFFFF"/>
              </a:solidFill>
            </a:endParaRPr>
          </a:p>
        </p:txBody>
      </p:sp>
      <p:sp>
        <p:nvSpPr>
          <p:cNvPr id="2" name="AutoShape 2">
            <a:extLst>
              <a:ext uri="{FF2B5EF4-FFF2-40B4-BE49-F238E27FC236}">
                <a16:creationId xmlns:a16="http://schemas.microsoft.com/office/drawing/2014/main" xmlns="" id="{4176D2CB-E447-43CB-A482-97F0B8FB71A1}"/>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 name="TextBox 4">
            <a:extLst>
              <a:ext uri="{FF2B5EF4-FFF2-40B4-BE49-F238E27FC236}">
                <a16:creationId xmlns:a16="http://schemas.microsoft.com/office/drawing/2014/main" xmlns="" id="{A0475911-6B71-45B6-9E5B-8578DB5BE73B}"/>
              </a:ext>
            </a:extLst>
          </p:cNvPr>
          <p:cNvSpPr txBox="1"/>
          <p:nvPr/>
        </p:nvSpPr>
        <p:spPr>
          <a:xfrm>
            <a:off x="1152508" y="6027788"/>
            <a:ext cx="10293384" cy="1200329"/>
          </a:xfrm>
          <a:prstGeom prst="rect">
            <a:avLst/>
          </a:prstGeom>
          <a:solidFill>
            <a:schemeClr val="bg1"/>
          </a:solidFill>
        </p:spPr>
        <p:txBody>
          <a:bodyPr wrap="square" rtlCol="0">
            <a:spAutoFit/>
          </a:bodyPr>
          <a:lstStyle/>
          <a:p>
            <a:r>
              <a:rPr lang="en-US" sz="2400" dirty="0"/>
              <a:t>https://labs.waterdata.usgs.gov/api/nldi/linked-data/nwissite/USGS-364700114080301/</a:t>
            </a:r>
            <a:r>
              <a:rPr lang="en-US" sz="2400" dirty="0">
                <a:solidFill>
                  <a:srgbClr val="0070C0"/>
                </a:solidFill>
              </a:rPr>
              <a:t>UT</a:t>
            </a:r>
            <a:r>
              <a:rPr lang="en-US" sz="2400" dirty="0"/>
              <a:t>?distance=100</a:t>
            </a:r>
          </a:p>
          <a:p>
            <a:endParaRPr lang="en-US" sz="2400" dirty="0">
              <a:solidFill>
                <a:schemeClr val="bg1"/>
              </a:solidFill>
            </a:endParaRPr>
          </a:p>
        </p:txBody>
      </p:sp>
    </p:spTree>
    <p:extLst>
      <p:ext uri="{BB962C8B-B14F-4D97-AF65-F5344CB8AC3E}">
        <p14:creationId xmlns:p14="http://schemas.microsoft.com/office/powerpoint/2010/main" val="1122229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 name="Picture 3">
            <a:extLst>
              <a:ext uri="{FF2B5EF4-FFF2-40B4-BE49-F238E27FC236}">
                <a16:creationId xmlns:a16="http://schemas.microsoft.com/office/drawing/2014/main" xmlns="" id="{99CE091B-72BE-2541-9F3C-C7820AF009E3}"/>
              </a:ext>
            </a:extLst>
          </p:cNvPr>
          <p:cNvPicPr>
            <a:picLocks noChangeAspect="1"/>
          </p:cNvPicPr>
          <p:nvPr/>
        </p:nvPicPr>
        <p:blipFill>
          <a:blip r:embed="rId3"/>
          <a:stretch>
            <a:fillRect/>
          </a:stretch>
        </p:blipFill>
        <p:spPr>
          <a:xfrm>
            <a:off x="855297" y="0"/>
            <a:ext cx="10481407" cy="6858000"/>
          </a:xfrm>
          <a:prstGeom prst="rect">
            <a:avLst/>
          </a:prstGeom>
        </p:spPr>
      </p:pic>
      <p:sp>
        <p:nvSpPr>
          <p:cNvPr id="479" name="Google Shape;479;p34"/>
          <p:cNvSpPr txBox="1"/>
          <p:nvPr/>
        </p:nvSpPr>
        <p:spPr>
          <a:xfrm>
            <a:off x="-904343" y="0"/>
            <a:ext cx="13244000" cy="1231253"/>
          </a:xfrm>
          <a:prstGeom prst="rect">
            <a:avLst/>
          </a:prstGeom>
          <a:noFill/>
          <a:ln>
            <a:noFill/>
          </a:ln>
        </p:spPr>
        <p:txBody>
          <a:bodyPr spcFirstLastPara="1" wrap="square" lIns="121900" tIns="121900" rIns="121900" bIns="121900" anchor="t" anchorCtr="0">
            <a:noAutofit/>
          </a:bodyPr>
          <a:lstStyle/>
          <a:p>
            <a:pPr algn="ctr"/>
            <a:r>
              <a:rPr lang="en-US" sz="3733" dirty="0"/>
              <a:t>Vision</a:t>
            </a:r>
            <a:endParaRPr sz="800" dirty="0">
              <a:solidFill>
                <a:srgbClr val="FFFFFF"/>
              </a:solidFill>
            </a:endParaRPr>
          </a:p>
          <a:p>
            <a:pPr algn="ctr"/>
            <a:endParaRPr sz="800" dirty="0">
              <a:solidFill>
                <a:srgbClr val="FFFFFF"/>
              </a:solidFill>
            </a:endParaRPr>
          </a:p>
        </p:txBody>
      </p:sp>
      <p:sp>
        <p:nvSpPr>
          <p:cNvPr id="2" name="AutoShape 2">
            <a:extLst>
              <a:ext uri="{FF2B5EF4-FFF2-40B4-BE49-F238E27FC236}">
                <a16:creationId xmlns:a16="http://schemas.microsoft.com/office/drawing/2014/main" xmlns="" id="{4176D2CB-E447-43CB-A482-97F0B8FB71A1}"/>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 name="TextBox 4">
            <a:extLst>
              <a:ext uri="{FF2B5EF4-FFF2-40B4-BE49-F238E27FC236}">
                <a16:creationId xmlns:a16="http://schemas.microsoft.com/office/drawing/2014/main" xmlns="" id="{A0475911-6B71-45B6-9E5B-8578DB5BE73B}"/>
              </a:ext>
            </a:extLst>
          </p:cNvPr>
          <p:cNvSpPr txBox="1"/>
          <p:nvPr/>
        </p:nvSpPr>
        <p:spPr>
          <a:xfrm>
            <a:off x="1152508" y="6027788"/>
            <a:ext cx="10293384" cy="1200329"/>
          </a:xfrm>
          <a:prstGeom prst="rect">
            <a:avLst/>
          </a:prstGeom>
          <a:solidFill>
            <a:schemeClr val="bg1"/>
          </a:solidFill>
        </p:spPr>
        <p:txBody>
          <a:bodyPr wrap="square" rtlCol="0">
            <a:spAutoFit/>
          </a:bodyPr>
          <a:lstStyle/>
          <a:p>
            <a:r>
              <a:rPr lang="en-US" sz="2400" dirty="0"/>
              <a:t>https://labs.waterdata.usgs.gov/api/nldi/linked-data/nwissite/USGS-364700114080301/</a:t>
            </a:r>
            <a:r>
              <a:rPr lang="en-US" sz="2400" dirty="0">
                <a:solidFill>
                  <a:srgbClr val="0070C0"/>
                </a:solidFill>
              </a:rPr>
              <a:t>UT</a:t>
            </a:r>
            <a:r>
              <a:rPr lang="en-US" sz="2400" dirty="0"/>
              <a:t>/</a:t>
            </a:r>
            <a:r>
              <a:rPr lang="en-US" sz="2400" dirty="0">
                <a:solidFill>
                  <a:srgbClr val="00B050"/>
                </a:solidFill>
              </a:rPr>
              <a:t>nwissite</a:t>
            </a:r>
            <a:r>
              <a:rPr lang="en-US" sz="2400" dirty="0"/>
              <a:t>?distance=100</a:t>
            </a:r>
          </a:p>
          <a:p>
            <a:endParaRPr lang="en-US" sz="2400" dirty="0">
              <a:solidFill>
                <a:schemeClr val="bg1"/>
              </a:solidFill>
            </a:endParaRPr>
          </a:p>
        </p:txBody>
      </p:sp>
    </p:spTree>
    <p:extLst>
      <p:ext uri="{BB962C8B-B14F-4D97-AF65-F5344CB8AC3E}">
        <p14:creationId xmlns:p14="http://schemas.microsoft.com/office/powerpoint/2010/main" val="3152525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6" name="Picture 5">
            <a:extLst>
              <a:ext uri="{FF2B5EF4-FFF2-40B4-BE49-F238E27FC236}">
                <a16:creationId xmlns:a16="http://schemas.microsoft.com/office/drawing/2014/main" xmlns="" id="{B859AF59-88F5-B14F-91F4-5AA2DCF9083E}"/>
              </a:ext>
            </a:extLst>
          </p:cNvPr>
          <p:cNvPicPr>
            <a:picLocks noChangeAspect="1"/>
          </p:cNvPicPr>
          <p:nvPr/>
        </p:nvPicPr>
        <p:blipFill>
          <a:blip r:embed="rId3"/>
          <a:stretch>
            <a:fillRect/>
          </a:stretch>
        </p:blipFill>
        <p:spPr>
          <a:xfrm>
            <a:off x="855297" y="0"/>
            <a:ext cx="10481407" cy="6858000"/>
          </a:xfrm>
          <a:prstGeom prst="rect">
            <a:avLst/>
          </a:prstGeom>
        </p:spPr>
      </p:pic>
      <p:sp>
        <p:nvSpPr>
          <p:cNvPr id="479" name="Google Shape;479;p34"/>
          <p:cNvSpPr txBox="1"/>
          <p:nvPr/>
        </p:nvSpPr>
        <p:spPr>
          <a:xfrm>
            <a:off x="-904343" y="0"/>
            <a:ext cx="13244000" cy="1231253"/>
          </a:xfrm>
          <a:prstGeom prst="rect">
            <a:avLst/>
          </a:prstGeom>
          <a:noFill/>
          <a:ln>
            <a:noFill/>
          </a:ln>
        </p:spPr>
        <p:txBody>
          <a:bodyPr spcFirstLastPara="1" wrap="square" lIns="121900" tIns="121900" rIns="121900" bIns="121900" anchor="t" anchorCtr="0">
            <a:noAutofit/>
          </a:bodyPr>
          <a:lstStyle/>
          <a:p>
            <a:pPr algn="ctr"/>
            <a:r>
              <a:rPr lang="en-US" sz="3733" dirty="0"/>
              <a:t>Vision</a:t>
            </a:r>
            <a:endParaRPr sz="800" dirty="0">
              <a:solidFill>
                <a:srgbClr val="FFFFFF"/>
              </a:solidFill>
            </a:endParaRPr>
          </a:p>
          <a:p>
            <a:pPr algn="ctr"/>
            <a:endParaRPr sz="800" dirty="0">
              <a:solidFill>
                <a:srgbClr val="FFFFFF"/>
              </a:solidFill>
            </a:endParaRPr>
          </a:p>
        </p:txBody>
      </p:sp>
      <p:sp>
        <p:nvSpPr>
          <p:cNvPr id="2" name="AutoShape 2">
            <a:extLst>
              <a:ext uri="{FF2B5EF4-FFF2-40B4-BE49-F238E27FC236}">
                <a16:creationId xmlns:a16="http://schemas.microsoft.com/office/drawing/2014/main" xmlns="" id="{4176D2CB-E447-43CB-A482-97F0B8FB71A1}"/>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 name="TextBox 4">
            <a:extLst>
              <a:ext uri="{FF2B5EF4-FFF2-40B4-BE49-F238E27FC236}">
                <a16:creationId xmlns:a16="http://schemas.microsoft.com/office/drawing/2014/main" xmlns="" id="{A0475911-6B71-45B6-9E5B-8578DB5BE73B}"/>
              </a:ext>
            </a:extLst>
          </p:cNvPr>
          <p:cNvSpPr txBox="1"/>
          <p:nvPr/>
        </p:nvSpPr>
        <p:spPr>
          <a:xfrm>
            <a:off x="1152508" y="6027788"/>
            <a:ext cx="10293384" cy="1200329"/>
          </a:xfrm>
          <a:prstGeom prst="rect">
            <a:avLst/>
          </a:prstGeom>
          <a:solidFill>
            <a:schemeClr val="bg1"/>
          </a:solidFill>
        </p:spPr>
        <p:txBody>
          <a:bodyPr wrap="square" rtlCol="0">
            <a:spAutoFit/>
          </a:bodyPr>
          <a:lstStyle/>
          <a:p>
            <a:r>
              <a:rPr lang="en-US" sz="2400"/>
              <a:t>https://</a:t>
            </a:r>
            <a:r>
              <a:rPr lang="en-US" sz="2400" err="1"/>
              <a:t>labs.waterdata.usgs.gov</a:t>
            </a:r>
            <a:r>
              <a:rPr lang="en-US" sz="2400"/>
              <a:t>/</a:t>
            </a:r>
            <a:r>
              <a:rPr lang="en-US" sz="2400" err="1"/>
              <a:t>api</a:t>
            </a:r>
            <a:r>
              <a:rPr lang="en-US" sz="2400"/>
              <a:t>/</a:t>
            </a:r>
            <a:r>
              <a:rPr lang="en-US" sz="2400" err="1"/>
              <a:t>nldi</a:t>
            </a:r>
            <a:r>
              <a:rPr lang="en-US" sz="2400"/>
              <a:t>/linked-data/</a:t>
            </a:r>
            <a:r>
              <a:rPr lang="en-US" sz="2400" err="1"/>
              <a:t>nwissite</a:t>
            </a:r>
            <a:r>
              <a:rPr lang="en-US" sz="2400"/>
              <a:t>/USGS-364700114080301/</a:t>
            </a:r>
            <a:r>
              <a:rPr lang="en-US" sz="2400">
                <a:solidFill>
                  <a:srgbClr val="0070C0"/>
                </a:solidFill>
              </a:rPr>
              <a:t>UT</a:t>
            </a:r>
            <a:r>
              <a:rPr lang="en-US" sz="2400"/>
              <a:t>/</a:t>
            </a:r>
            <a:r>
              <a:rPr lang="en-US" sz="2400" b="1" err="1"/>
              <a:t>wqp</a:t>
            </a:r>
            <a:r>
              <a:rPr lang="en-US" sz="2400" err="1"/>
              <a:t>?distance</a:t>
            </a:r>
            <a:r>
              <a:rPr lang="en-US" sz="2400"/>
              <a:t>=100</a:t>
            </a:r>
          </a:p>
          <a:p>
            <a:endParaRPr lang="en-US" sz="2400">
              <a:solidFill>
                <a:schemeClr val="bg1"/>
              </a:solidFill>
            </a:endParaRPr>
          </a:p>
        </p:txBody>
      </p:sp>
    </p:spTree>
    <p:extLst>
      <p:ext uri="{BB962C8B-B14F-4D97-AF65-F5344CB8AC3E}">
        <p14:creationId xmlns:p14="http://schemas.microsoft.com/office/powerpoint/2010/main" val="576155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3" name="Picture 2">
            <a:extLst>
              <a:ext uri="{FF2B5EF4-FFF2-40B4-BE49-F238E27FC236}">
                <a16:creationId xmlns:a16="http://schemas.microsoft.com/office/drawing/2014/main" xmlns="" id="{435F0999-1519-B548-A184-DD78A979EA25}"/>
              </a:ext>
            </a:extLst>
          </p:cNvPr>
          <p:cNvPicPr>
            <a:picLocks noChangeAspect="1"/>
          </p:cNvPicPr>
          <p:nvPr/>
        </p:nvPicPr>
        <p:blipFill>
          <a:blip r:embed="rId3"/>
          <a:stretch>
            <a:fillRect/>
          </a:stretch>
        </p:blipFill>
        <p:spPr>
          <a:xfrm>
            <a:off x="855297" y="0"/>
            <a:ext cx="10481407" cy="6858000"/>
          </a:xfrm>
          <a:prstGeom prst="rect">
            <a:avLst/>
          </a:prstGeom>
        </p:spPr>
      </p:pic>
      <p:sp>
        <p:nvSpPr>
          <p:cNvPr id="479" name="Google Shape;479;p34"/>
          <p:cNvSpPr txBox="1"/>
          <p:nvPr/>
        </p:nvSpPr>
        <p:spPr>
          <a:xfrm>
            <a:off x="-904343" y="0"/>
            <a:ext cx="13244000" cy="1231253"/>
          </a:xfrm>
          <a:prstGeom prst="rect">
            <a:avLst/>
          </a:prstGeom>
          <a:noFill/>
          <a:ln>
            <a:noFill/>
          </a:ln>
        </p:spPr>
        <p:txBody>
          <a:bodyPr spcFirstLastPara="1" wrap="square" lIns="121900" tIns="121900" rIns="121900" bIns="121900" anchor="t" anchorCtr="0">
            <a:noAutofit/>
          </a:bodyPr>
          <a:lstStyle/>
          <a:p>
            <a:pPr algn="ctr"/>
            <a:r>
              <a:rPr lang="en-US" sz="3733" dirty="0"/>
              <a:t>Vision</a:t>
            </a:r>
            <a:endParaRPr sz="800" dirty="0">
              <a:solidFill>
                <a:srgbClr val="FFFFFF"/>
              </a:solidFill>
            </a:endParaRPr>
          </a:p>
          <a:p>
            <a:pPr algn="ctr"/>
            <a:endParaRPr sz="800" dirty="0">
              <a:solidFill>
                <a:srgbClr val="FFFFFF"/>
              </a:solidFill>
            </a:endParaRPr>
          </a:p>
        </p:txBody>
      </p:sp>
      <p:sp>
        <p:nvSpPr>
          <p:cNvPr id="2" name="AutoShape 2">
            <a:extLst>
              <a:ext uri="{FF2B5EF4-FFF2-40B4-BE49-F238E27FC236}">
                <a16:creationId xmlns:a16="http://schemas.microsoft.com/office/drawing/2014/main" xmlns="" id="{4176D2CB-E447-43CB-A482-97F0B8FB71A1}"/>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 name="TextBox 4">
            <a:extLst>
              <a:ext uri="{FF2B5EF4-FFF2-40B4-BE49-F238E27FC236}">
                <a16:creationId xmlns:a16="http://schemas.microsoft.com/office/drawing/2014/main" xmlns="" id="{A0475911-6B71-45B6-9E5B-8578DB5BE73B}"/>
              </a:ext>
            </a:extLst>
          </p:cNvPr>
          <p:cNvSpPr txBox="1"/>
          <p:nvPr/>
        </p:nvSpPr>
        <p:spPr>
          <a:xfrm>
            <a:off x="1152508" y="6027788"/>
            <a:ext cx="10293384" cy="1200329"/>
          </a:xfrm>
          <a:prstGeom prst="rect">
            <a:avLst/>
          </a:prstGeom>
          <a:solidFill>
            <a:schemeClr val="bg1"/>
          </a:solidFill>
        </p:spPr>
        <p:txBody>
          <a:bodyPr wrap="square" rtlCol="0">
            <a:spAutoFit/>
          </a:bodyPr>
          <a:lstStyle/>
          <a:p>
            <a:r>
              <a:rPr lang="en-US" sz="2400" dirty="0"/>
              <a:t>https://labs.waterdata.usgs.gov/api/nldi/linked-data/nwissite/USGS-364700114080301/</a:t>
            </a:r>
            <a:r>
              <a:rPr lang="en-US" sz="2400" dirty="0">
                <a:solidFill>
                  <a:srgbClr val="0070C0"/>
                </a:solidFill>
              </a:rPr>
              <a:t>UT</a:t>
            </a:r>
            <a:r>
              <a:rPr lang="en-US" sz="2400" dirty="0"/>
              <a:t>/</a:t>
            </a:r>
            <a:r>
              <a:rPr lang="en-US" sz="2400" b="1" dirty="0">
                <a:solidFill>
                  <a:srgbClr val="FF0000"/>
                </a:solidFill>
              </a:rPr>
              <a:t>wade</a:t>
            </a:r>
            <a:r>
              <a:rPr lang="en-US" sz="2400" dirty="0"/>
              <a:t>?distance=100</a:t>
            </a:r>
          </a:p>
          <a:p>
            <a:endParaRPr lang="en-US" sz="2400" dirty="0">
              <a:solidFill>
                <a:schemeClr val="bg1"/>
              </a:solidFill>
            </a:endParaRPr>
          </a:p>
        </p:txBody>
      </p:sp>
    </p:spTree>
    <p:extLst>
      <p:ext uri="{BB962C8B-B14F-4D97-AF65-F5344CB8AC3E}">
        <p14:creationId xmlns:p14="http://schemas.microsoft.com/office/powerpoint/2010/main" val="3244705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3" name="Picture 2">
            <a:extLst>
              <a:ext uri="{FF2B5EF4-FFF2-40B4-BE49-F238E27FC236}">
                <a16:creationId xmlns:a16="http://schemas.microsoft.com/office/drawing/2014/main" xmlns="" id="{435F0999-1519-B548-A184-DD78A979EA25}"/>
              </a:ext>
            </a:extLst>
          </p:cNvPr>
          <p:cNvPicPr>
            <a:picLocks noChangeAspect="1"/>
          </p:cNvPicPr>
          <p:nvPr/>
        </p:nvPicPr>
        <p:blipFill>
          <a:blip r:embed="rId3"/>
          <a:stretch>
            <a:fillRect/>
          </a:stretch>
        </p:blipFill>
        <p:spPr>
          <a:xfrm>
            <a:off x="855297" y="0"/>
            <a:ext cx="10481407" cy="6858000"/>
          </a:xfrm>
          <a:prstGeom prst="rect">
            <a:avLst/>
          </a:prstGeom>
        </p:spPr>
      </p:pic>
      <p:sp>
        <p:nvSpPr>
          <p:cNvPr id="479" name="Google Shape;479;p34"/>
          <p:cNvSpPr txBox="1"/>
          <p:nvPr/>
        </p:nvSpPr>
        <p:spPr>
          <a:xfrm>
            <a:off x="-904343" y="0"/>
            <a:ext cx="13244000" cy="1231253"/>
          </a:xfrm>
          <a:prstGeom prst="rect">
            <a:avLst/>
          </a:prstGeom>
          <a:noFill/>
          <a:ln>
            <a:noFill/>
          </a:ln>
        </p:spPr>
        <p:txBody>
          <a:bodyPr spcFirstLastPara="1" wrap="square" lIns="121900" tIns="121900" rIns="121900" bIns="121900" anchor="t" anchorCtr="0">
            <a:noAutofit/>
          </a:bodyPr>
          <a:lstStyle/>
          <a:p>
            <a:pPr algn="ctr"/>
            <a:r>
              <a:rPr lang="en-US" sz="3733" dirty="0"/>
              <a:t>Vision</a:t>
            </a:r>
            <a:endParaRPr sz="800" dirty="0">
              <a:solidFill>
                <a:srgbClr val="FFFFFF"/>
              </a:solidFill>
            </a:endParaRPr>
          </a:p>
          <a:p>
            <a:pPr algn="ctr"/>
            <a:endParaRPr sz="800" dirty="0">
              <a:solidFill>
                <a:srgbClr val="FFFFFF"/>
              </a:solidFill>
            </a:endParaRPr>
          </a:p>
        </p:txBody>
      </p:sp>
      <p:sp>
        <p:nvSpPr>
          <p:cNvPr id="2" name="AutoShape 2">
            <a:extLst>
              <a:ext uri="{FF2B5EF4-FFF2-40B4-BE49-F238E27FC236}">
                <a16:creationId xmlns:a16="http://schemas.microsoft.com/office/drawing/2014/main" xmlns="" id="{4176D2CB-E447-43CB-A482-97F0B8FB71A1}"/>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 name="TextBox 4">
            <a:extLst>
              <a:ext uri="{FF2B5EF4-FFF2-40B4-BE49-F238E27FC236}">
                <a16:creationId xmlns:a16="http://schemas.microsoft.com/office/drawing/2014/main" xmlns="" id="{A0475911-6B71-45B6-9E5B-8578DB5BE73B}"/>
              </a:ext>
            </a:extLst>
          </p:cNvPr>
          <p:cNvSpPr txBox="1"/>
          <p:nvPr/>
        </p:nvSpPr>
        <p:spPr>
          <a:xfrm>
            <a:off x="1152508" y="6027788"/>
            <a:ext cx="10293384" cy="1200329"/>
          </a:xfrm>
          <a:prstGeom prst="rect">
            <a:avLst/>
          </a:prstGeom>
          <a:solidFill>
            <a:schemeClr val="bg1"/>
          </a:solidFill>
        </p:spPr>
        <p:txBody>
          <a:bodyPr wrap="square" rtlCol="0">
            <a:spAutoFit/>
          </a:bodyPr>
          <a:lstStyle/>
          <a:p>
            <a:r>
              <a:rPr lang="en-US" sz="2400" dirty="0">
                <a:hlinkClick r:id="rId4">
                  <a:extLst>
                    <a:ext uri="{A12FA001-AC4F-418D-AE19-62706E023703}">
                      <ahyp:hlinkClr xmlns:ahyp="http://schemas.microsoft.com/office/drawing/2018/hyperlinkcolor" xmlns="" val="tx"/>
                    </a:ext>
                  </a:extLst>
                </a:hlinkClick>
              </a:rPr>
              <a:t>https://labs.waterdata.usgs.gov/api/nldi/linked-data/nwissite/USGS-364700114080301/</a:t>
            </a:r>
            <a:r>
              <a:rPr lang="en-US" sz="2400" dirty="0">
                <a:solidFill>
                  <a:srgbClr val="0070C0"/>
                </a:solidFill>
                <a:hlinkClick r:id="rId4">
                  <a:extLst>
                    <a:ext uri="{A12FA001-AC4F-418D-AE19-62706E023703}">
                      <ahyp:hlinkClr xmlns:ahyp="http://schemas.microsoft.com/office/drawing/2018/hyperlinkcolor" xmlns="" val="tx"/>
                    </a:ext>
                  </a:extLst>
                </a:hlinkClick>
              </a:rPr>
              <a:t>UT</a:t>
            </a:r>
            <a:r>
              <a:rPr lang="en-US" sz="2400" dirty="0">
                <a:hlinkClick r:id="rId4">
                  <a:extLst>
                    <a:ext uri="{A12FA001-AC4F-418D-AE19-62706E023703}">
                      <ahyp:hlinkClr xmlns:ahyp="http://schemas.microsoft.com/office/drawing/2018/hyperlinkcolor" xmlns="" val="tx"/>
                    </a:ext>
                  </a:extLst>
                </a:hlinkClick>
              </a:rPr>
              <a:t>/</a:t>
            </a:r>
            <a:r>
              <a:rPr lang="en-US" sz="2400" b="1" dirty="0">
                <a:solidFill>
                  <a:srgbClr val="FFC000"/>
                </a:solidFill>
                <a:hlinkClick r:id="rId4">
                  <a:extLst>
                    <a:ext uri="{A12FA001-AC4F-418D-AE19-62706E023703}">
                      <ahyp:hlinkClr xmlns:ahyp="http://schemas.microsoft.com/office/drawing/2018/hyperlinkcolor" xmlns="" val="tx"/>
                    </a:ext>
                  </a:extLst>
                </a:hlinkClick>
              </a:rPr>
              <a:t>pws</a:t>
            </a:r>
            <a:r>
              <a:rPr lang="en-US" sz="2400" dirty="0">
                <a:hlinkClick r:id="rId4">
                  <a:extLst>
                    <a:ext uri="{A12FA001-AC4F-418D-AE19-62706E023703}">
                      <ahyp:hlinkClr xmlns:ahyp="http://schemas.microsoft.com/office/drawing/2018/hyperlinkcolor" xmlns="" val="tx"/>
                    </a:ext>
                  </a:extLst>
                </a:hlinkClick>
              </a:rPr>
              <a:t>?distance=100</a:t>
            </a:r>
            <a:r>
              <a:rPr lang="en-US" sz="2400" dirty="0"/>
              <a:t> ????</a:t>
            </a:r>
          </a:p>
          <a:p>
            <a:endParaRPr lang="en-US" sz="2400" dirty="0">
              <a:solidFill>
                <a:schemeClr val="bg1"/>
              </a:solidFill>
            </a:endParaRPr>
          </a:p>
        </p:txBody>
      </p:sp>
      <p:sp>
        <p:nvSpPr>
          <p:cNvPr id="4" name="Oval 3">
            <a:extLst>
              <a:ext uri="{FF2B5EF4-FFF2-40B4-BE49-F238E27FC236}">
                <a16:creationId xmlns:a16="http://schemas.microsoft.com/office/drawing/2014/main" xmlns="" id="{B4946CA1-F44D-9D48-9355-056FECB08C3C}"/>
              </a:ext>
            </a:extLst>
          </p:cNvPr>
          <p:cNvSpPr/>
          <p:nvPr/>
        </p:nvSpPr>
        <p:spPr>
          <a:xfrm>
            <a:off x="7955632" y="3392792"/>
            <a:ext cx="236728" cy="23672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Oval 6">
            <a:extLst>
              <a:ext uri="{FF2B5EF4-FFF2-40B4-BE49-F238E27FC236}">
                <a16:creationId xmlns:a16="http://schemas.microsoft.com/office/drawing/2014/main" xmlns="" id="{B1A5E013-D045-274F-A50D-213514DCFF07}"/>
              </a:ext>
            </a:extLst>
          </p:cNvPr>
          <p:cNvSpPr/>
          <p:nvPr/>
        </p:nvSpPr>
        <p:spPr>
          <a:xfrm>
            <a:off x="8699587" y="2989072"/>
            <a:ext cx="236728" cy="23672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xmlns="" id="{12DA2A3D-5FB6-A545-B094-7E6B93E6326E}"/>
              </a:ext>
            </a:extLst>
          </p:cNvPr>
          <p:cNvSpPr/>
          <p:nvPr/>
        </p:nvSpPr>
        <p:spPr>
          <a:xfrm>
            <a:off x="5480929" y="5277149"/>
            <a:ext cx="236728" cy="23672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a:extLst>
              <a:ext uri="{FF2B5EF4-FFF2-40B4-BE49-F238E27FC236}">
                <a16:creationId xmlns:a16="http://schemas.microsoft.com/office/drawing/2014/main" xmlns="" id="{21CC5FCA-9AA0-7743-9228-488BB6A49F4E}"/>
              </a:ext>
            </a:extLst>
          </p:cNvPr>
          <p:cNvSpPr/>
          <p:nvPr/>
        </p:nvSpPr>
        <p:spPr>
          <a:xfrm>
            <a:off x="6180836" y="4541659"/>
            <a:ext cx="236728" cy="23672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031459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04F8A51-226D-BF47-B3A5-B6E8BDC6CEE3}"/>
              </a:ext>
            </a:extLst>
          </p:cNvPr>
          <p:cNvGrpSpPr/>
          <p:nvPr/>
        </p:nvGrpSpPr>
        <p:grpSpPr>
          <a:xfrm>
            <a:off x="-217120" y="-115042"/>
            <a:ext cx="12575970" cy="7088083"/>
            <a:chOff x="-237507" y="-118754"/>
            <a:chExt cx="12575970" cy="7088083"/>
          </a:xfrm>
        </p:grpSpPr>
        <p:sp>
          <p:nvSpPr>
            <p:cNvPr id="3" name="Rectangle 2">
              <a:extLst>
                <a:ext uri="{FF2B5EF4-FFF2-40B4-BE49-F238E27FC236}">
                  <a16:creationId xmlns:a16="http://schemas.microsoft.com/office/drawing/2014/main" xmlns="" id="{3F77DBEC-ECC9-3445-B6A3-2695AE59D3D5}"/>
                </a:ext>
              </a:extLst>
            </p:cNvPr>
            <p:cNvSpPr/>
            <p:nvPr/>
          </p:nvSpPr>
          <p:spPr>
            <a:xfrm>
              <a:off x="-237506" y="-118754"/>
              <a:ext cx="12575968" cy="70776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C5F52744-F6F8-7D43-8A0C-B5D35C858F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505" y="-109846"/>
              <a:ext cx="12575968" cy="7077692"/>
            </a:xfrm>
            <a:prstGeom prst="rect">
              <a:avLst/>
            </a:prstGeom>
            <a:gradFill flip="none" rotWithShape="0">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pic>
        <p:sp>
          <p:nvSpPr>
            <p:cNvPr id="5" name="Rectangle 4">
              <a:extLst>
                <a:ext uri="{FF2B5EF4-FFF2-40B4-BE49-F238E27FC236}">
                  <a16:creationId xmlns:a16="http://schemas.microsoft.com/office/drawing/2014/main" xmlns="" id="{D5AEE024-6C1F-824A-9187-05A026D23BC8}"/>
                </a:ext>
              </a:extLst>
            </p:cNvPr>
            <p:cNvSpPr/>
            <p:nvPr/>
          </p:nvSpPr>
          <p:spPr>
            <a:xfrm>
              <a:off x="-237507" y="-103910"/>
              <a:ext cx="12575968" cy="7073239"/>
            </a:xfrm>
            <a:prstGeom prst="rect">
              <a:avLst/>
            </a:prstGeom>
            <a:gradFill flip="none" rotWithShape="1">
              <a:gsLst>
                <a:gs pos="23000">
                  <a:schemeClr val="tx1"/>
                </a:gs>
                <a:gs pos="74000">
                  <a:schemeClr val="tx1">
                    <a:alpha val="0"/>
                  </a:schemeClr>
                </a:gs>
                <a:gs pos="90000">
                  <a:schemeClr val="accent1">
                    <a:lumMod val="45000"/>
                    <a:lumOff val="55000"/>
                    <a:alpha val="0"/>
                  </a:schemeClr>
                </a:gs>
                <a:gs pos="100000">
                  <a:schemeClr val="accent1">
                    <a:lumMod val="30000"/>
                    <a:lumOff val="7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xmlns="" id="{B83D4EED-27EE-0246-B27A-C1A70AB35CD1}"/>
              </a:ext>
            </a:extLst>
          </p:cNvPr>
          <p:cNvSpPr txBox="1"/>
          <p:nvPr/>
        </p:nvSpPr>
        <p:spPr>
          <a:xfrm>
            <a:off x="1608233" y="3070774"/>
            <a:ext cx="9256060" cy="1569660"/>
          </a:xfrm>
          <a:prstGeom prst="rect">
            <a:avLst/>
          </a:prstGeom>
          <a:noFill/>
        </p:spPr>
        <p:txBody>
          <a:bodyPr wrap="none" rtlCol="0">
            <a:spAutoFit/>
          </a:bodyPr>
          <a:lstStyle/>
          <a:p>
            <a:r>
              <a:rPr lang="en-US" sz="9600" b="1" spc="1000" dirty="0">
                <a:solidFill>
                  <a:schemeClr val="bg1"/>
                </a:solidFill>
                <a:latin typeface="Quicksand" panose="02070303000000060000" pitchFamily="18" charset="77"/>
              </a:rPr>
              <a:t>Engagement</a:t>
            </a:r>
          </a:p>
        </p:txBody>
      </p:sp>
    </p:spTree>
    <p:extLst>
      <p:ext uri="{BB962C8B-B14F-4D97-AF65-F5344CB8AC3E}">
        <p14:creationId xmlns:p14="http://schemas.microsoft.com/office/powerpoint/2010/main" val="1834895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with a mountain in the background&#10;&#10;Description automatically generated">
            <a:extLst>
              <a:ext uri="{FF2B5EF4-FFF2-40B4-BE49-F238E27FC236}">
                <a16:creationId xmlns:a16="http://schemas.microsoft.com/office/drawing/2014/main" xmlns="" id="{973C656B-B82E-A94E-B3CF-41ACDC7ECD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75820" cy="6858000"/>
          </a:xfrm>
          <a:prstGeom prst="rect">
            <a:avLst/>
          </a:prstGeom>
        </p:spPr>
      </p:pic>
      <p:sp>
        <p:nvSpPr>
          <p:cNvPr id="4" name="Rectangle 3">
            <a:extLst>
              <a:ext uri="{FF2B5EF4-FFF2-40B4-BE49-F238E27FC236}">
                <a16:creationId xmlns:a16="http://schemas.microsoft.com/office/drawing/2014/main" xmlns="" id="{EE1FDBF0-6EF4-A14B-95D2-6C379B186081}"/>
              </a:ext>
            </a:extLst>
          </p:cNvPr>
          <p:cNvSpPr/>
          <p:nvPr/>
        </p:nvSpPr>
        <p:spPr>
          <a:xfrm>
            <a:off x="0" y="2438400"/>
            <a:ext cx="12275820" cy="20955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Quicksand" panose="02070303000000060000" pitchFamily="18" charset="77"/>
              </a:rPr>
              <a:t>California</a:t>
            </a:r>
          </a:p>
          <a:p>
            <a:pPr algn="ctr"/>
            <a:r>
              <a:rPr lang="en-US" sz="3600" dirty="0">
                <a:solidFill>
                  <a:schemeClr val="tx1"/>
                </a:solidFill>
                <a:latin typeface="Quicksand" panose="02070303000000060000" pitchFamily="18" charset="77"/>
              </a:rPr>
              <a:t>Building state capacity</a:t>
            </a:r>
          </a:p>
        </p:txBody>
      </p:sp>
    </p:spTree>
    <p:extLst>
      <p:ext uri="{BB962C8B-B14F-4D97-AF65-F5344CB8AC3E}">
        <p14:creationId xmlns:p14="http://schemas.microsoft.com/office/powerpoint/2010/main" val="36092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at is docked next to a body of water&#10;&#10;Description automatically generated">
            <a:extLst>
              <a:ext uri="{FF2B5EF4-FFF2-40B4-BE49-F238E27FC236}">
                <a16:creationId xmlns:a16="http://schemas.microsoft.com/office/drawing/2014/main" xmlns="" id="{B9458E48-1FFF-214A-A026-6D891474A8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0833"/>
          <a:stretch/>
        </p:blipFill>
        <p:spPr>
          <a:xfrm>
            <a:off x="0" y="0"/>
            <a:ext cx="12192000" cy="7600950"/>
          </a:xfrm>
          <a:prstGeom prst="rect">
            <a:avLst/>
          </a:prstGeom>
        </p:spPr>
      </p:pic>
      <p:sp>
        <p:nvSpPr>
          <p:cNvPr id="4" name="Rectangle 3">
            <a:extLst>
              <a:ext uri="{FF2B5EF4-FFF2-40B4-BE49-F238E27FC236}">
                <a16:creationId xmlns:a16="http://schemas.microsoft.com/office/drawing/2014/main" xmlns="" id="{BCE0DE50-5771-B348-8A67-7C455A541436}"/>
              </a:ext>
            </a:extLst>
          </p:cNvPr>
          <p:cNvSpPr/>
          <p:nvPr/>
        </p:nvSpPr>
        <p:spPr>
          <a:xfrm>
            <a:off x="0" y="2438400"/>
            <a:ext cx="12275820" cy="20955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Quicksand" panose="02070303000000060000" pitchFamily="18" charset="77"/>
              </a:rPr>
              <a:t>North Carolina</a:t>
            </a:r>
          </a:p>
          <a:p>
            <a:pPr algn="ctr"/>
            <a:r>
              <a:rPr lang="en-US" sz="3600" dirty="0">
                <a:solidFill>
                  <a:schemeClr val="tx1"/>
                </a:solidFill>
                <a:latin typeface="Quicksand" panose="02070303000000060000" pitchFamily="18" charset="77"/>
              </a:rPr>
              <a:t>Water Supply Dashboard</a:t>
            </a:r>
          </a:p>
        </p:txBody>
      </p:sp>
    </p:spTree>
    <p:extLst>
      <p:ext uri="{BB962C8B-B14F-4D97-AF65-F5344CB8AC3E}">
        <p14:creationId xmlns:p14="http://schemas.microsoft.com/office/powerpoint/2010/main" val="505163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B55BD19-951B-FD45-B00A-26F1E3CA10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C49CC5CE-E5EB-1345-B1DE-93201CC550E0}"/>
              </a:ext>
            </a:extLst>
          </p:cNvPr>
          <p:cNvSpPr/>
          <p:nvPr/>
        </p:nvSpPr>
        <p:spPr>
          <a:xfrm>
            <a:off x="0" y="2438400"/>
            <a:ext cx="12275820" cy="20955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Quicksand" panose="02070303000000060000" pitchFamily="18" charset="77"/>
              </a:rPr>
              <a:t>New Mexico</a:t>
            </a:r>
          </a:p>
          <a:p>
            <a:pPr algn="ctr"/>
            <a:r>
              <a:rPr lang="en-US" sz="3600" dirty="0">
                <a:solidFill>
                  <a:schemeClr val="tx1"/>
                </a:solidFill>
                <a:latin typeface="Quicksand" panose="02070303000000060000" pitchFamily="18" charset="77"/>
              </a:rPr>
              <a:t>Groundwater pumping for irrigation</a:t>
            </a:r>
          </a:p>
        </p:txBody>
      </p:sp>
    </p:spTree>
    <p:extLst>
      <p:ext uri="{BB962C8B-B14F-4D97-AF65-F5344CB8AC3E}">
        <p14:creationId xmlns:p14="http://schemas.microsoft.com/office/powerpoint/2010/main" val="1956469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772FDD6-15E0-7F49-923C-96FF1491F69B}"/>
              </a:ext>
            </a:extLst>
          </p:cNvPr>
          <p:cNvGrpSpPr/>
          <p:nvPr/>
        </p:nvGrpSpPr>
        <p:grpSpPr>
          <a:xfrm>
            <a:off x="-217120" y="-115042"/>
            <a:ext cx="12575970" cy="7088083"/>
            <a:chOff x="-237507" y="-118754"/>
            <a:chExt cx="12575970" cy="7088083"/>
          </a:xfrm>
        </p:grpSpPr>
        <p:sp>
          <p:nvSpPr>
            <p:cNvPr id="2" name="Rectangle 1">
              <a:extLst>
                <a:ext uri="{FF2B5EF4-FFF2-40B4-BE49-F238E27FC236}">
                  <a16:creationId xmlns:a16="http://schemas.microsoft.com/office/drawing/2014/main" xmlns="" id="{6AAF0FBF-A5F1-0748-96B4-5EFB55C52EC9}"/>
                </a:ext>
              </a:extLst>
            </p:cNvPr>
            <p:cNvSpPr/>
            <p:nvPr/>
          </p:nvSpPr>
          <p:spPr>
            <a:xfrm>
              <a:off x="-237506" y="-118754"/>
              <a:ext cx="12575968" cy="70776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xmlns="" id="{514D5828-DE76-274D-937D-BCE6B23CB0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505" y="-109846"/>
              <a:ext cx="12575968" cy="7077692"/>
            </a:xfrm>
            <a:prstGeom prst="rect">
              <a:avLst/>
            </a:prstGeom>
            <a:gradFill flip="none" rotWithShape="0">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pic>
        <p:sp>
          <p:nvSpPr>
            <p:cNvPr id="7" name="Rectangle 6">
              <a:extLst>
                <a:ext uri="{FF2B5EF4-FFF2-40B4-BE49-F238E27FC236}">
                  <a16:creationId xmlns:a16="http://schemas.microsoft.com/office/drawing/2014/main" xmlns="" id="{067DF446-083D-A140-B123-E83CBF962AE0}"/>
                </a:ext>
              </a:extLst>
            </p:cNvPr>
            <p:cNvSpPr/>
            <p:nvPr/>
          </p:nvSpPr>
          <p:spPr>
            <a:xfrm>
              <a:off x="-237507" y="-103910"/>
              <a:ext cx="12575968" cy="7073239"/>
            </a:xfrm>
            <a:prstGeom prst="rect">
              <a:avLst/>
            </a:prstGeom>
            <a:gradFill flip="none" rotWithShape="1">
              <a:gsLst>
                <a:gs pos="23000">
                  <a:schemeClr val="tx1"/>
                </a:gs>
                <a:gs pos="74000">
                  <a:schemeClr val="tx1">
                    <a:alpha val="0"/>
                  </a:schemeClr>
                </a:gs>
                <a:gs pos="90000">
                  <a:schemeClr val="accent1">
                    <a:lumMod val="45000"/>
                    <a:lumOff val="55000"/>
                    <a:alpha val="0"/>
                  </a:schemeClr>
                </a:gs>
                <a:gs pos="100000">
                  <a:schemeClr val="accent1">
                    <a:lumMod val="30000"/>
                    <a:lumOff val="7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xmlns="" id="{12010DDE-82DD-7040-B4B9-7804D183AFF7}"/>
              </a:ext>
            </a:extLst>
          </p:cNvPr>
          <p:cNvSpPr txBox="1"/>
          <p:nvPr/>
        </p:nvSpPr>
        <p:spPr>
          <a:xfrm>
            <a:off x="3299401" y="2638974"/>
            <a:ext cx="5593198" cy="1569660"/>
          </a:xfrm>
          <a:prstGeom prst="rect">
            <a:avLst/>
          </a:prstGeom>
          <a:noFill/>
        </p:spPr>
        <p:txBody>
          <a:bodyPr wrap="none" rtlCol="0">
            <a:spAutoFit/>
          </a:bodyPr>
          <a:lstStyle/>
          <a:p>
            <a:r>
              <a:rPr lang="en-US" sz="9600" b="1" spc="1000" dirty="0">
                <a:solidFill>
                  <a:schemeClr val="bg1"/>
                </a:solidFill>
                <a:latin typeface="Quicksand" panose="02070303000000060000" pitchFamily="18" charset="77"/>
              </a:rPr>
              <a:t>VISION</a:t>
            </a:r>
          </a:p>
        </p:txBody>
      </p:sp>
      <p:sp>
        <p:nvSpPr>
          <p:cNvPr id="9" name="TextBox 8">
            <a:extLst>
              <a:ext uri="{FF2B5EF4-FFF2-40B4-BE49-F238E27FC236}">
                <a16:creationId xmlns:a16="http://schemas.microsoft.com/office/drawing/2014/main" xmlns="" id="{4B41D972-7D9B-3043-8CCE-D8FB2B8165A4}"/>
              </a:ext>
            </a:extLst>
          </p:cNvPr>
          <p:cNvSpPr txBox="1"/>
          <p:nvPr/>
        </p:nvSpPr>
        <p:spPr>
          <a:xfrm>
            <a:off x="1982706" y="4504181"/>
            <a:ext cx="8176319" cy="923330"/>
          </a:xfrm>
          <a:prstGeom prst="rect">
            <a:avLst/>
          </a:prstGeom>
          <a:noFill/>
        </p:spPr>
        <p:txBody>
          <a:bodyPr wrap="square" rtlCol="0">
            <a:spAutoFit/>
          </a:bodyPr>
          <a:lstStyle/>
          <a:p>
            <a:pPr algn="ctr"/>
            <a:r>
              <a:rPr lang="en-US" i="1" dirty="0">
                <a:solidFill>
                  <a:schemeClr val="bg1"/>
                </a:solidFill>
                <a:latin typeface="Quicksand" panose="02070303000000060000" pitchFamily="18" charset="77"/>
              </a:rPr>
              <a:t>The Internet of Water envisions a world engaged in sustainable water resources management and stewardship enabled by </a:t>
            </a:r>
          </a:p>
          <a:p>
            <a:pPr algn="ctr"/>
            <a:r>
              <a:rPr lang="en-US" i="1" dirty="0">
                <a:solidFill>
                  <a:schemeClr val="bg1"/>
                </a:solidFill>
                <a:latin typeface="Quicksand" panose="02070303000000060000" pitchFamily="18" charset="77"/>
              </a:rPr>
              <a:t>open, shared, and integrated water data.</a:t>
            </a:r>
          </a:p>
        </p:txBody>
      </p:sp>
      <p:pic>
        <p:nvPicPr>
          <p:cNvPr id="8" name="Picture 7" descr="A close up of graphics&#10;&#10;Description automatically generated">
            <a:extLst>
              <a:ext uri="{FF2B5EF4-FFF2-40B4-BE49-F238E27FC236}">
                <a16:creationId xmlns:a16="http://schemas.microsoft.com/office/drawing/2014/main" xmlns="" id="{02C65402-44A2-254E-AF10-083C7A59B1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762" y="0"/>
            <a:ext cx="1101090" cy="1290056"/>
          </a:xfrm>
          <a:prstGeom prst="rect">
            <a:avLst/>
          </a:prstGeom>
        </p:spPr>
      </p:pic>
    </p:spTree>
    <p:extLst>
      <p:ext uri="{BB962C8B-B14F-4D97-AF65-F5344CB8AC3E}">
        <p14:creationId xmlns:p14="http://schemas.microsoft.com/office/powerpoint/2010/main" val="3401670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565125E-4A48-E143-A9AB-425BAA028B3E}"/>
              </a:ext>
            </a:extLst>
          </p:cNvPr>
          <p:cNvSpPr/>
          <p:nvPr/>
        </p:nvSpPr>
        <p:spPr>
          <a:xfrm>
            <a:off x="1" y="-115042"/>
            <a:ext cx="12575968" cy="70776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8C9547F8-6FDF-9E4A-991B-FBCA8E0FF3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46" y="-106134"/>
            <a:ext cx="12575968" cy="7077692"/>
          </a:xfrm>
          <a:prstGeom prst="rect">
            <a:avLst/>
          </a:prstGeom>
          <a:gradFill flip="none" rotWithShape="0">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pic>
      <p:sp>
        <p:nvSpPr>
          <p:cNvPr id="5" name="Rectangle 4">
            <a:extLst>
              <a:ext uri="{FF2B5EF4-FFF2-40B4-BE49-F238E27FC236}">
                <a16:creationId xmlns:a16="http://schemas.microsoft.com/office/drawing/2014/main" xmlns="" id="{C42A5CF3-E1E8-6746-9945-A330CD80A2B3}"/>
              </a:ext>
            </a:extLst>
          </p:cNvPr>
          <p:cNvSpPr/>
          <p:nvPr/>
        </p:nvSpPr>
        <p:spPr>
          <a:xfrm>
            <a:off x="6284422" y="2028949"/>
            <a:ext cx="6291547" cy="4829051"/>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41443344-7C4B-B341-B621-DB59D7A2B81D}"/>
              </a:ext>
            </a:extLst>
          </p:cNvPr>
          <p:cNvSpPr/>
          <p:nvPr/>
        </p:nvSpPr>
        <p:spPr>
          <a:xfrm>
            <a:off x="-14746" y="-106134"/>
            <a:ext cx="12590715" cy="2135083"/>
          </a:xfrm>
          <a:prstGeom prst="rect">
            <a:avLst/>
          </a:prstGeom>
          <a:solidFill>
            <a:srgbClr val="000000">
              <a:alpha val="1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Quicksand" panose="02070303000000060000" pitchFamily="18" charset="77"/>
                <a:hlinkClick r:id="rId4">
                  <a:extLst>
                    <a:ext uri="{A12FA001-AC4F-418D-AE19-62706E023703}">
                      <ahyp:hlinkClr xmlns:ahyp="http://schemas.microsoft.com/office/drawing/2018/hyperlinkcolor" xmlns="" val="tx"/>
                    </a:ext>
                  </a:extLst>
                </a:hlinkClick>
              </a:rPr>
              <a:t>IoW P2P Network</a:t>
            </a:r>
            <a:endParaRPr lang="en-US" sz="4800" dirty="0">
              <a:solidFill>
                <a:schemeClr val="bg1"/>
              </a:solidFill>
              <a:latin typeface="Quicksand" panose="02070303000000060000" pitchFamily="18" charset="77"/>
            </a:endParaRPr>
          </a:p>
        </p:txBody>
      </p:sp>
      <p:sp>
        <p:nvSpPr>
          <p:cNvPr id="8" name="Oval 7">
            <a:extLst>
              <a:ext uri="{FF2B5EF4-FFF2-40B4-BE49-F238E27FC236}">
                <a16:creationId xmlns:a16="http://schemas.microsoft.com/office/drawing/2014/main" xmlns="" id="{1061095B-DF5A-1641-B344-F8F39AEF0CBD}"/>
              </a:ext>
            </a:extLst>
          </p:cNvPr>
          <p:cNvSpPr/>
          <p:nvPr/>
        </p:nvSpPr>
        <p:spPr>
          <a:xfrm>
            <a:off x="167973" y="1150754"/>
            <a:ext cx="1416686" cy="1312109"/>
          </a:xfrm>
          <a:prstGeom prst="ellipse">
            <a:avLst/>
          </a:prstGeom>
          <a:solidFill>
            <a:srgbClr val="00807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latin typeface="Quicksand" panose="02070303000000060000" pitchFamily="18" charset="77"/>
              </a:rPr>
              <a:t>National Network</a:t>
            </a:r>
          </a:p>
        </p:txBody>
      </p:sp>
      <p:sp>
        <p:nvSpPr>
          <p:cNvPr id="22" name="Google Shape;430;g872c40425b_0_139">
            <a:extLst>
              <a:ext uri="{FF2B5EF4-FFF2-40B4-BE49-F238E27FC236}">
                <a16:creationId xmlns:a16="http://schemas.microsoft.com/office/drawing/2014/main" xmlns="" id="{F7F6209F-CA79-0145-98D9-D670D97AB106}"/>
              </a:ext>
            </a:extLst>
          </p:cNvPr>
          <p:cNvSpPr txBox="1"/>
          <p:nvPr/>
        </p:nvSpPr>
        <p:spPr>
          <a:xfrm>
            <a:off x="7171471" y="2950757"/>
            <a:ext cx="4517447" cy="33567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2"/>
                </a:solidFill>
                <a:latin typeface="Quicksand"/>
                <a:ea typeface="Quicksand"/>
                <a:cs typeface="Quicksand"/>
                <a:sym typeface="Quicksand"/>
              </a:rPr>
              <a:t>Webinars</a:t>
            </a:r>
          </a:p>
          <a:p>
            <a:pPr marL="0" marR="0" lvl="0" indent="0" algn="l" rtl="0">
              <a:spcBef>
                <a:spcPts val="0"/>
              </a:spcBef>
              <a:spcAft>
                <a:spcPts val="0"/>
              </a:spcAft>
              <a:buNone/>
            </a:pPr>
            <a:endParaRPr lang="en-US" sz="3200" dirty="0">
              <a:solidFill>
                <a:schemeClr val="lt2"/>
              </a:solidFill>
              <a:latin typeface="Quicksand"/>
              <a:sym typeface="Quicksand"/>
            </a:endParaRPr>
          </a:p>
          <a:p>
            <a:pPr marL="0" marR="0" lvl="0" indent="0" algn="l" rtl="0">
              <a:spcBef>
                <a:spcPts val="0"/>
              </a:spcBef>
              <a:spcAft>
                <a:spcPts val="0"/>
              </a:spcAft>
              <a:buNone/>
            </a:pPr>
            <a:r>
              <a:rPr lang="en-US" sz="3200" dirty="0">
                <a:solidFill>
                  <a:schemeClr val="lt2"/>
                </a:solidFill>
                <a:latin typeface="Quicksand"/>
                <a:sym typeface="Quicksand"/>
              </a:rPr>
              <a:t>Community Forum</a:t>
            </a:r>
          </a:p>
          <a:p>
            <a:pPr marL="0" marR="0" lvl="0" indent="0" algn="l" rtl="0">
              <a:spcBef>
                <a:spcPts val="0"/>
              </a:spcBef>
              <a:spcAft>
                <a:spcPts val="0"/>
              </a:spcAft>
              <a:buNone/>
            </a:pPr>
            <a:endParaRPr lang="en-US" sz="3200" dirty="0">
              <a:solidFill>
                <a:schemeClr val="lt2"/>
              </a:solidFill>
              <a:latin typeface="Quicksand"/>
              <a:sym typeface="Quicksand"/>
            </a:endParaRPr>
          </a:p>
          <a:p>
            <a:pPr marL="0" marR="0" lvl="0" indent="0" algn="l" rtl="0">
              <a:spcBef>
                <a:spcPts val="0"/>
              </a:spcBef>
              <a:spcAft>
                <a:spcPts val="0"/>
              </a:spcAft>
              <a:buNone/>
            </a:pPr>
            <a:r>
              <a:rPr lang="en-US" sz="3200" dirty="0">
                <a:solidFill>
                  <a:schemeClr val="lt2"/>
                </a:solidFill>
                <a:latin typeface="Quicksand"/>
                <a:sym typeface="Quicksand"/>
              </a:rPr>
              <a:t>Spotlights </a:t>
            </a:r>
          </a:p>
          <a:p>
            <a:pPr marL="0" marR="0" lvl="0" indent="0" algn="l" rtl="0">
              <a:spcBef>
                <a:spcPts val="0"/>
              </a:spcBef>
              <a:spcAft>
                <a:spcPts val="0"/>
              </a:spcAft>
              <a:buNone/>
            </a:pPr>
            <a:endParaRPr sz="3200" dirty="0"/>
          </a:p>
        </p:txBody>
      </p:sp>
      <p:pic>
        <p:nvPicPr>
          <p:cNvPr id="26" name="Graphic 25" descr="Water">
            <a:extLst>
              <a:ext uri="{FF2B5EF4-FFF2-40B4-BE49-F238E27FC236}">
                <a16:creationId xmlns:a16="http://schemas.microsoft.com/office/drawing/2014/main" xmlns="" id="{FBD25206-62E4-1F4D-A214-BC97BB6C936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722639" y="4096852"/>
            <a:ext cx="369332" cy="369332"/>
          </a:xfrm>
          <a:prstGeom prst="rect">
            <a:avLst/>
          </a:prstGeom>
        </p:spPr>
      </p:pic>
      <p:pic>
        <p:nvPicPr>
          <p:cNvPr id="27" name="Graphic 26" descr="Water">
            <a:extLst>
              <a:ext uri="{FF2B5EF4-FFF2-40B4-BE49-F238E27FC236}">
                <a16:creationId xmlns:a16="http://schemas.microsoft.com/office/drawing/2014/main" xmlns="" id="{E5F65919-C456-CE48-A71A-9EE82573ABA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722639" y="3089328"/>
            <a:ext cx="369332" cy="369332"/>
          </a:xfrm>
          <a:prstGeom prst="rect">
            <a:avLst/>
          </a:prstGeom>
        </p:spPr>
      </p:pic>
      <p:pic>
        <p:nvPicPr>
          <p:cNvPr id="12" name="Graphic 11" descr="Water">
            <a:extLst>
              <a:ext uri="{FF2B5EF4-FFF2-40B4-BE49-F238E27FC236}">
                <a16:creationId xmlns:a16="http://schemas.microsoft.com/office/drawing/2014/main" xmlns="" id="{772A7F29-36F9-2F45-8E1D-EA6B3C174F9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706538" y="5100774"/>
            <a:ext cx="369332" cy="369332"/>
          </a:xfrm>
          <a:prstGeom prst="rect">
            <a:avLst/>
          </a:prstGeom>
        </p:spPr>
      </p:pic>
      <p:pic>
        <p:nvPicPr>
          <p:cNvPr id="9" name="Picture 8">
            <a:extLst>
              <a:ext uri="{FF2B5EF4-FFF2-40B4-BE49-F238E27FC236}">
                <a16:creationId xmlns:a16="http://schemas.microsoft.com/office/drawing/2014/main" xmlns="" id="{BE65A60C-B341-8346-AFF6-90C1CF068845}"/>
              </a:ext>
            </a:extLst>
          </p:cNvPr>
          <p:cNvPicPr>
            <a:picLocks noChangeAspect="1"/>
          </p:cNvPicPr>
          <p:nvPr/>
        </p:nvPicPr>
        <p:blipFill>
          <a:blip r:embed="rId7"/>
          <a:stretch>
            <a:fillRect/>
          </a:stretch>
        </p:blipFill>
        <p:spPr>
          <a:xfrm>
            <a:off x="503082" y="2799425"/>
            <a:ext cx="5086937" cy="3191425"/>
          </a:xfrm>
          <a:prstGeom prst="rect">
            <a:avLst/>
          </a:prstGeom>
        </p:spPr>
      </p:pic>
    </p:spTree>
    <p:extLst>
      <p:ext uri="{BB962C8B-B14F-4D97-AF65-F5344CB8AC3E}">
        <p14:creationId xmlns:p14="http://schemas.microsoft.com/office/powerpoint/2010/main" val="776789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drawing&#10;&#10;Description automatically generated">
            <a:extLst>
              <a:ext uri="{FF2B5EF4-FFF2-40B4-BE49-F238E27FC236}">
                <a16:creationId xmlns:a16="http://schemas.microsoft.com/office/drawing/2014/main" xmlns="" id="{7A0D304B-D29B-DB4A-870A-DF670BFE688F}"/>
              </a:ext>
            </a:extLst>
          </p:cNvPr>
          <p:cNvPicPr>
            <a:picLocks noChangeAspect="1"/>
          </p:cNvPicPr>
          <p:nvPr/>
        </p:nvPicPr>
        <p:blipFill>
          <a:blip r:embed="rId3"/>
          <a:stretch>
            <a:fillRect/>
          </a:stretch>
        </p:blipFill>
        <p:spPr>
          <a:xfrm>
            <a:off x="1529080" y="1470660"/>
            <a:ext cx="9133840" cy="3307080"/>
          </a:xfrm>
          <a:prstGeom prst="rect">
            <a:avLst/>
          </a:prstGeom>
        </p:spPr>
      </p:pic>
    </p:spTree>
    <p:extLst>
      <p:ext uri="{BB962C8B-B14F-4D97-AF65-F5344CB8AC3E}">
        <p14:creationId xmlns:p14="http://schemas.microsoft.com/office/powerpoint/2010/main" val="8922295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65D15FCE-3C47-1141-B671-787D8DCE7987}"/>
              </a:ext>
            </a:extLst>
          </p:cNvPr>
          <p:cNvSpPr/>
          <p:nvPr/>
        </p:nvSpPr>
        <p:spPr>
          <a:xfrm>
            <a:off x="-92149" y="-95166"/>
            <a:ext cx="12376298" cy="70501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view of a snow covered mountain&#10;&#10;Description automatically generated">
            <a:extLst>
              <a:ext uri="{FF2B5EF4-FFF2-40B4-BE49-F238E27FC236}">
                <a16:creationId xmlns:a16="http://schemas.microsoft.com/office/drawing/2014/main" xmlns="" id="{7FE5415A-113E-BA43-8F8D-0F64ECEBE0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7971" y="-102178"/>
            <a:ext cx="2924999" cy="7057160"/>
          </a:xfrm>
          <a:prstGeom prst="rect">
            <a:avLst/>
          </a:prstGeom>
        </p:spPr>
      </p:pic>
      <p:pic>
        <p:nvPicPr>
          <p:cNvPr id="4" name="Picture 3">
            <a:extLst>
              <a:ext uri="{FF2B5EF4-FFF2-40B4-BE49-F238E27FC236}">
                <a16:creationId xmlns:a16="http://schemas.microsoft.com/office/drawing/2014/main" xmlns="" id="{675A344E-79B7-7C44-ADE9-A488AB4C9696}"/>
              </a:ext>
            </a:extLst>
          </p:cNvPr>
          <p:cNvPicPr>
            <a:picLocks noChangeAspect="1"/>
          </p:cNvPicPr>
          <p:nvPr/>
        </p:nvPicPr>
        <p:blipFill>
          <a:blip r:embed="rId4"/>
          <a:stretch>
            <a:fillRect/>
          </a:stretch>
        </p:blipFill>
        <p:spPr>
          <a:xfrm>
            <a:off x="4782749" y="-2598"/>
            <a:ext cx="5299364" cy="6858000"/>
          </a:xfrm>
          <a:prstGeom prst="rect">
            <a:avLst/>
          </a:prstGeom>
        </p:spPr>
      </p:pic>
    </p:spTree>
    <p:extLst>
      <p:ext uri="{BB962C8B-B14F-4D97-AF65-F5344CB8AC3E}">
        <p14:creationId xmlns:p14="http://schemas.microsoft.com/office/powerpoint/2010/main" val="33792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65D15FCE-3C47-1141-B671-787D8DCE7987}"/>
              </a:ext>
            </a:extLst>
          </p:cNvPr>
          <p:cNvSpPr/>
          <p:nvPr/>
        </p:nvSpPr>
        <p:spPr>
          <a:xfrm>
            <a:off x="-92149" y="-96074"/>
            <a:ext cx="12376298" cy="70501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water, holding, woman, fire&#10;&#10;Description automatically generated">
            <a:extLst>
              <a:ext uri="{FF2B5EF4-FFF2-40B4-BE49-F238E27FC236}">
                <a16:creationId xmlns:a16="http://schemas.microsoft.com/office/drawing/2014/main" xmlns="" id="{DB44BC5E-6930-DC45-88A5-25DAB1BBC41E}"/>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1624692" y="-32659"/>
            <a:ext cx="3282043" cy="7050144"/>
          </a:xfrm>
          <a:prstGeom prst="rect">
            <a:avLst/>
          </a:prstGeom>
        </p:spPr>
      </p:pic>
      <p:sp>
        <p:nvSpPr>
          <p:cNvPr id="13" name="Rectangle 12">
            <a:extLst>
              <a:ext uri="{FF2B5EF4-FFF2-40B4-BE49-F238E27FC236}">
                <a16:creationId xmlns:a16="http://schemas.microsoft.com/office/drawing/2014/main" xmlns="" id="{34AA3C9D-D7D0-5246-8DC0-B4ACDD3C1460}"/>
              </a:ext>
            </a:extLst>
          </p:cNvPr>
          <p:cNvSpPr/>
          <p:nvPr/>
        </p:nvSpPr>
        <p:spPr>
          <a:xfrm>
            <a:off x="5340296" y="3266450"/>
            <a:ext cx="7036002"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i="1" dirty="0">
                <a:solidFill>
                  <a:schemeClr val="bg2"/>
                </a:solidFill>
                <a:latin typeface="Quicksand" panose="02070303000000060000" pitchFamily="18" charset="77"/>
              </a:rPr>
              <a:t>Integrated management requires</a:t>
            </a:r>
          </a:p>
        </p:txBody>
      </p:sp>
      <p:cxnSp>
        <p:nvCxnSpPr>
          <p:cNvPr id="21" name="Straight Connector 20">
            <a:extLst>
              <a:ext uri="{FF2B5EF4-FFF2-40B4-BE49-F238E27FC236}">
                <a16:creationId xmlns:a16="http://schemas.microsoft.com/office/drawing/2014/main" xmlns="" id="{34325488-C478-114C-A68A-9BAFEC37E977}"/>
              </a:ext>
            </a:extLst>
          </p:cNvPr>
          <p:cNvCxnSpPr/>
          <p:nvPr/>
        </p:nvCxnSpPr>
        <p:spPr>
          <a:xfrm>
            <a:off x="5489151" y="4104168"/>
            <a:ext cx="5762847" cy="0"/>
          </a:xfrm>
          <a:prstGeom prst="line">
            <a:avLst/>
          </a:prstGeom>
          <a:ln w="57150">
            <a:solidFill>
              <a:srgbClr val="008078"/>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D3AAA2BE-A676-CD4A-B28B-26B1273B23EC}"/>
              </a:ext>
            </a:extLst>
          </p:cNvPr>
          <p:cNvSpPr txBox="1"/>
          <p:nvPr/>
        </p:nvSpPr>
        <p:spPr>
          <a:xfrm>
            <a:off x="5482968" y="4295556"/>
            <a:ext cx="6566359" cy="1015663"/>
          </a:xfrm>
          <a:prstGeom prst="rect">
            <a:avLst/>
          </a:prstGeom>
          <a:noFill/>
        </p:spPr>
        <p:txBody>
          <a:bodyPr wrap="square" rtlCol="0">
            <a:spAutoFit/>
          </a:bodyPr>
          <a:lstStyle/>
          <a:p>
            <a:r>
              <a:rPr lang="en-US" sz="6000" dirty="0">
                <a:solidFill>
                  <a:schemeClr val="bg2"/>
                </a:solidFill>
                <a:latin typeface="Quicksand" panose="02070303000000060000" pitchFamily="18" charset="77"/>
              </a:rPr>
              <a:t>integrated data</a:t>
            </a:r>
          </a:p>
        </p:txBody>
      </p:sp>
    </p:spTree>
    <p:extLst>
      <p:ext uri="{BB962C8B-B14F-4D97-AF65-F5344CB8AC3E}">
        <p14:creationId xmlns:p14="http://schemas.microsoft.com/office/powerpoint/2010/main" val="2757700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6EBB55BA-DBBE-4746-94B9-A9CD7329580A}"/>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 xmlns:a16="http://schemas.microsoft.com/office/drawing/2014/main" id="{E0A297EC-0939-AD43-BCD6-02EC7C6B39FA}"/>
              </a:ext>
            </a:extLst>
          </p:cNvPr>
          <p:cNvPicPr>
            <a:picLocks noChangeAspect="1"/>
          </p:cNvPicPr>
          <p:nvPr/>
        </p:nvPicPr>
        <p:blipFill>
          <a:blip r:embed="rId2" cstate="email">
            <a:alphaModFix amt="67000"/>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5" name="Rectangle 4">
            <a:extLst>
              <a:ext uri="{FF2B5EF4-FFF2-40B4-BE49-F238E27FC236}">
                <a16:creationId xmlns="" xmlns:a16="http://schemas.microsoft.com/office/drawing/2014/main" id="{2C05280F-D0C2-8843-B329-5C54C737FAA4}"/>
              </a:ext>
            </a:extLst>
          </p:cNvPr>
          <p:cNvSpPr/>
          <p:nvPr/>
        </p:nvSpPr>
        <p:spPr>
          <a:xfrm>
            <a:off x="0" y="215390"/>
            <a:ext cx="9829800" cy="1016551"/>
          </a:xfrm>
          <a:prstGeom prst="rect">
            <a:avLst/>
          </a:prstGeom>
          <a:solidFill>
            <a:srgbClr val="C06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solidFill>
                  <a:schemeClr val="bg1"/>
                </a:solidFill>
              </a:rPr>
              <a:t>FAIR Data – A Summary </a:t>
            </a:r>
            <a:endParaRPr lang="en-US" sz="6600" dirty="0">
              <a:solidFill>
                <a:schemeClr val="bg1"/>
              </a:solidFill>
            </a:endParaRPr>
          </a:p>
        </p:txBody>
      </p:sp>
      <p:sp>
        <p:nvSpPr>
          <p:cNvPr id="6" name="TextBox 5">
            <a:extLst>
              <a:ext uri="{FF2B5EF4-FFF2-40B4-BE49-F238E27FC236}">
                <a16:creationId xmlns="" xmlns:a16="http://schemas.microsoft.com/office/drawing/2014/main" id="{F1A92D6E-AC1C-F642-8669-E667A85B62E8}"/>
              </a:ext>
            </a:extLst>
          </p:cNvPr>
          <p:cNvSpPr txBox="1"/>
          <p:nvPr/>
        </p:nvSpPr>
        <p:spPr>
          <a:xfrm>
            <a:off x="1905000" y="1789618"/>
            <a:ext cx="10287000" cy="830997"/>
          </a:xfrm>
          <a:prstGeom prst="rect">
            <a:avLst/>
          </a:prstGeom>
          <a:solidFill>
            <a:schemeClr val="tx1">
              <a:alpha val="77000"/>
            </a:schemeClr>
          </a:solidFill>
        </p:spPr>
        <p:txBody>
          <a:bodyPr wrap="square" rtlCol="0">
            <a:spAutoFit/>
          </a:bodyPr>
          <a:lstStyle/>
          <a:p>
            <a:pPr lvl="0"/>
            <a:r>
              <a:rPr lang="en-US" sz="2400" b="1" dirty="0" smtClean="0">
                <a:solidFill>
                  <a:schemeClr val="bg1"/>
                </a:solidFill>
              </a:rPr>
              <a:t>Findable – data have </a:t>
            </a:r>
            <a:r>
              <a:rPr lang="en-US" sz="2400" b="1" dirty="0">
                <a:solidFill>
                  <a:schemeClr val="bg1"/>
                </a:solidFill>
              </a:rPr>
              <a:t>persistent identifiers and are indexed in searchable </a:t>
            </a:r>
            <a:r>
              <a:rPr lang="en-US" sz="2400" b="1" dirty="0" smtClean="0">
                <a:solidFill>
                  <a:schemeClr val="bg1"/>
                </a:solidFill>
              </a:rPr>
              <a:t>resource;</a:t>
            </a:r>
            <a:endParaRPr lang="en-US" sz="2400" b="1" dirty="0">
              <a:solidFill>
                <a:schemeClr val="bg1"/>
              </a:solidFill>
            </a:endParaRPr>
          </a:p>
        </p:txBody>
      </p:sp>
      <p:sp>
        <p:nvSpPr>
          <p:cNvPr id="11" name="TextBox 10">
            <a:extLst>
              <a:ext uri="{FF2B5EF4-FFF2-40B4-BE49-F238E27FC236}">
                <a16:creationId xmlns="" xmlns:a16="http://schemas.microsoft.com/office/drawing/2014/main" id="{1B0C9F04-BD8C-C14E-AD12-D2F2FC2773BF}"/>
              </a:ext>
            </a:extLst>
          </p:cNvPr>
          <p:cNvSpPr txBox="1"/>
          <p:nvPr/>
        </p:nvSpPr>
        <p:spPr>
          <a:xfrm>
            <a:off x="1905000" y="5462204"/>
            <a:ext cx="10287000" cy="830997"/>
          </a:xfrm>
          <a:prstGeom prst="rect">
            <a:avLst/>
          </a:prstGeom>
          <a:solidFill>
            <a:schemeClr val="tx1">
              <a:alpha val="77000"/>
            </a:schemeClr>
          </a:solidFill>
        </p:spPr>
        <p:txBody>
          <a:bodyPr wrap="square" rtlCol="0">
            <a:spAutoFit/>
          </a:bodyPr>
          <a:lstStyle/>
          <a:p>
            <a:pPr lvl="0"/>
            <a:r>
              <a:rPr lang="en-US" sz="2400" b="1" dirty="0">
                <a:solidFill>
                  <a:schemeClr val="bg1"/>
                </a:solidFill>
              </a:rPr>
              <a:t>Re-usable  - </a:t>
            </a:r>
            <a:r>
              <a:rPr lang="en-US" sz="2400" b="1" dirty="0" smtClean="0">
                <a:solidFill>
                  <a:schemeClr val="bg1"/>
                </a:solidFill>
              </a:rPr>
              <a:t>data have </a:t>
            </a:r>
            <a:r>
              <a:rPr lang="en-US" sz="2400" b="1" dirty="0">
                <a:solidFill>
                  <a:schemeClr val="bg1"/>
                </a:solidFill>
              </a:rPr>
              <a:t>clear data usage licensing, provenance, and meet community </a:t>
            </a:r>
            <a:r>
              <a:rPr lang="en-US" sz="2400" b="1" dirty="0" smtClean="0">
                <a:solidFill>
                  <a:schemeClr val="bg1"/>
                </a:solidFill>
              </a:rPr>
              <a:t>standards</a:t>
            </a:r>
            <a:endParaRPr lang="en-US" sz="2400" b="1" dirty="0">
              <a:solidFill>
                <a:schemeClr val="bg1"/>
              </a:solidFill>
            </a:endParaRPr>
          </a:p>
        </p:txBody>
      </p:sp>
      <p:sp>
        <p:nvSpPr>
          <p:cNvPr id="13" name="TextBox 12">
            <a:extLst>
              <a:ext uri="{FF2B5EF4-FFF2-40B4-BE49-F238E27FC236}">
                <a16:creationId xmlns="" xmlns:a16="http://schemas.microsoft.com/office/drawing/2014/main" id="{E236784A-A021-2142-9C33-AFEB22CBAD3D}"/>
              </a:ext>
            </a:extLst>
          </p:cNvPr>
          <p:cNvSpPr txBox="1"/>
          <p:nvPr/>
        </p:nvSpPr>
        <p:spPr>
          <a:xfrm>
            <a:off x="1905000" y="4373273"/>
            <a:ext cx="10287000" cy="461665"/>
          </a:xfrm>
          <a:prstGeom prst="rect">
            <a:avLst/>
          </a:prstGeom>
          <a:solidFill>
            <a:schemeClr val="tx1">
              <a:alpha val="77000"/>
            </a:schemeClr>
          </a:solidFill>
        </p:spPr>
        <p:txBody>
          <a:bodyPr wrap="square" rtlCol="0">
            <a:spAutoFit/>
          </a:bodyPr>
          <a:lstStyle/>
          <a:p>
            <a:pPr lvl="0"/>
            <a:r>
              <a:rPr lang="en-US" sz="2400" b="1" dirty="0">
                <a:solidFill>
                  <a:schemeClr val="bg1"/>
                </a:solidFill>
              </a:rPr>
              <a:t>Interoperable  - are machine readable and use shared vocabularies;</a:t>
            </a:r>
          </a:p>
        </p:txBody>
      </p:sp>
      <p:sp>
        <p:nvSpPr>
          <p:cNvPr id="14" name="TextBox 13">
            <a:extLst>
              <a:ext uri="{FF2B5EF4-FFF2-40B4-BE49-F238E27FC236}">
                <a16:creationId xmlns="" xmlns:a16="http://schemas.microsoft.com/office/drawing/2014/main" id="{19A5D656-C2D0-B44E-822E-5BC09A5ED302}"/>
              </a:ext>
            </a:extLst>
          </p:cNvPr>
          <p:cNvSpPr txBox="1"/>
          <p:nvPr/>
        </p:nvSpPr>
        <p:spPr>
          <a:xfrm>
            <a:off x="1905000" y="3347211"/>
            <a:ext cx="10287000" cy="461665"/>
          </a:xfrm>
          <a:prstGeom prst="rect">
            <a:avLst/>
          </a:prstGeom>
          <a:solidFill>
            <a:schemeClr val="tx1">
              <a:alpha val="77000"/>
            </a:schemeClr>
          </a:solidFill>
        </p:spPr>
        <p:txBody>
          <a:bodyPr wrap="square" rtlCol="0">
            <a:spAutoFit/>
          </a:bodyPr>
          <a:lstStyle/>
          <a:p>
            <a:pPr lvl="0"/>
            <a:r>
              <a:rPr lang="en-US" sz="2400" b="1" dirty="0">
                <a:solidFill>
                  <a:schemeClr val="bg1"/>
                </a:solidFill>
              </a:rPr>
              <a:t>Accessible </a:t>
            </a:r>
            <a:r>
              <a:rPr lang="en-US" sz="2400" b="1" dirty="0" smtClean="0">
                <a:solidFill>
                  <a:schemeClr val="bg1"/>
                </a:solidFill>
              </a:rPr>
              <a:t>– data are </a:t>
            </a:r>
            <a:r>
              <a:rPr lang="en-US" sz="2400" b="1" dirty="0">
                <a:solidFill>
                  <a:schemeClr val="bg1"/>
                </a:solidFill>
              </a:rPr>
              <a:t>retrievable by their identifier using open protocols;</a:t>
            </a:r>
          </a:p>
        </p:txBody>
      </p:sp>
    </p:spTree>
    <p:extLst>
      <p:ext uri="{BB962C8B-B14F-4D97-AF65-F5344CB8AC3E}">
        <p14:creationId xmlns:p14="http://schemas.microsoft.com/office/powerpoint/2010/main" val="251428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view of a snow covered mountain&#10;&#10;Description automatically generated">
            <a:extLst>
              <a:ext uri="{FF2B5EF4-FFF2-40B4-BE49-F238E27FC236}">
                <a16:creationId xmlns:a16="http://schemas.microsoft.com/office/drawing/2014/main" xmlns="" id="{0A0F4A51-9CCB-A44A-8B3E-926719A328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75" y="259275"/>
            <a:ext cx="12203875" cy="1029197"/>
          </a:xfrm>
          <a:prstGeom prst="rect">
            <a:avLst/>
          </a:prstGeom>
        </p:spPr>
      </p:pic>
      <p:sp>
        <p:nvSpPr>
          <p:cNvPr id="10" name="Rectangle 9">
            <a:extLst>
              <a:ext uri="{FF2B5EF4-FFF2-40B4-BE49-F238E27FC236}">
                <a16:creationId xmlns:a16="http://schemas.microsoft.com/office/drawing/2014/main" xmlns="" id="{A459AA05-7816-6743-9D59-F6B5057D4542}"/>
              </a:ext>
            </a:extLst>
          </p:cNvPr>
          <p:cNvSpPr/>
          <p:nvPr/>
        </p:nvSpPr>
        <p:spPr>
          <a:xfrm>
            <a:off x="3321134" y="2216727"/>
            <a:ext cx="2438400" cy="45442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45DCB10D-5996-FD4D-9965-F4A94F35AA5C}"/>
              </a:ext>
            </a:extLst>
          </p:cNvPr>
          <p:cNvSpPr/>
          <p:nvPr/>
        </p:nvSpPr>
        <p:spPr>
          <a:xfrm>
            <a:off x="6398819" y="2216726"/>
            <a:ext cx="2438400" cy="45442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22C065A0-21A8-C24B-A4C1-3BD78A79291A}"/>
              </a:ext>
            </a:extLst>
          </p:cNvPr>
          <p:cNvSpPr/>
          <p:nvPr/>
        </p:nvSpPr>
        <p:spPr>
          <a:xfrm>
            <a:off x="9421084" y="2216725"/>
            <a:ext cx="2438400" cy="45442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2197085F-68C8-184D-94D3-D32CA3592495}"/>
              </a:ext>
            </a:extLst>
          </p:cNvPr>
          <p:cNvSpPr txBox="1"/>
          <p:nvPr/>
        </p:nvSpPr>
        <p:spPr>
          <a:xfrm>
            <a:off x="3520197" y="3075707"/>
            <a:ext cx="2064017" cy="1200329"/>
          </a:xfrm>
          <a:prstGeom prst="rect">
            <a:avLst/>
          </a:prstGeom>
          <a:noFill/>
        </p:spPr>
        <p:txBody>
          <a:bodyPr wrap="square" rtlCol="0">
            <a:spAutoFit/>
          </a:bodyPr>
          <a:lstStyle/>
          <a:p>
            <a:pPr algn="ctr"/>
            <a:r>
              <a:rPr lang="en-US" dirty="0">
                <a:solidFill>
                  <a:schemeClr val="bg1"/>
                </a:solidFill>
              </a:rPr>
              <a:t>What tools and infrastructure are needed to help data flow?</a:t>
            </a:r>
          </a:p>
        </p:txBody>
      </p:sp>
      <p:sp>
        <p:nvSpPr>
          <p:cNvPr id="15" name="TextBox 14">
            <a:extLst>
              <a:ext uri="{FF2B5EF4-FFF2-40B4-BE49-F238E27FC236}">
                <a16:creationId xmlns:a16="http://schemas.microsoft.com/office/drawing/2014/main" xmlns="" id="{8A7EA8DE-E8ED-E449-96BF-CED1D79BACEA}"/>
              </a:ext>
            </a:extLst>
          </p:cNvPr>
          <p:cNvSpPr txBox="1"/>
          <p:nvPr/>
        </p:nvSpPr>
        <p:spPr>
          <a:xfrm>
            <a:off x="6584025" y="3075707"/>
            <a:ext cx="2064017" cy="2862322"/>
          </a:xfrm>
          <a:prstGeom prst="rect">
            <a:avLst/>
          </a:prstGeom>
          <a:noFill/>
        </p:spPr>
        <p:txBody>
          <a:bodyPr wrap="square" rtlCol="0">
            <a:spAutoFit/>
          </a:bodyPr>
          <a:lstStyle/>
          <a:p>
            <a:pPr algn="ctr"/>
            <a:r>
              <a:rPr lang="en-US" dirty="0">
                <a:solidFill>
                  <a:schemeClr val="bg1"/>
                </a:solidFill>
              </a:rPr>
              <a:t>How do we create community and behavior change around data sharing?</a:t>
            </a:r>
          </a:p>
          <a:p>
            <a:pPr algn="ctr"/>
            <a:endParaRPr lang="en-US" dirty="0">
              <a:solidFill>
                <a:schemeClr val="bg1"/>
              </a:solidFill>
            </a:endParaRPr>
          </a:p>
          <a:p>
            <a:pPr algn="ctr"/>
            <a:r>
              <a:rPr lang="en-US" dirty="0">
                <a:solidFill>
                  <a:schemeClr val="bg1"/>
                </a:solidFill>
              </a:rPr>
              <a:t>How do we foster willingness to invest resources in water data?</a:t>
            </a:r>
          </a:p>
        </p:txBody>
      </p:sp>
      <p:sp>
        <p:nvSpPr>
          <p:cNvPr id="16" name="TextBox 15">
            <a:extLst>
              <a:ext uri="{FF2B5EF4-FFF2-40B4-BE49-F238E27FC236}">
                <a16:creationId xmlns:a16="http://schemas.microsoft.com/office/drawing/2014/main" xmlns="" id="{E448A0BF-261E-5746-A0AE-8B1B2C37D514}"/>
              </a:ext>
            </a:extLst>
          </p:cNvPr>
          <p:cNvSpPr txBox="1"/>
          <p:nvPr/>
        </p:nvSpPr>
        <p:spPr>
          <a:xfrm>
            <a:off x="9647853" y="3075707"/>
            <a:ext cx="2064017" cy="1200329"/>
          </a:xfrm>
          <a:prstGeom prst="rect">
            <a:avLst/>
          </a:prstGeom>
          <a:noFill/>
        </p:spPr>
        <p:txBody>
          <a:bodyPr wrap="square" rtlCol="0">
            <a:spAutoFit/>
          </a:bodyPr>
          <a:lstStyle/>
          <a:p>
            <a:pPr algn="ctr"/>
            <a:r>
              <a:rPr lang="en-US" dirty="0">
                <a:solidFill>
                  <a:schemeClr val="bg1"/>
                </a:solidFill>
              </a:rPr>
              <a:t>How do we resource those who want to participate?</a:t>
            </a:r>
          </a:p>
        </p:txBody>
      </p:sp>
      <p:sp>
        <p:nvSpPr>
          <p:cNvPr id="13" name="Title 1">
            <a:extLst>
              <a:ext uri="{FF2B5EF4-FFF2-40B4-BE49-F238E27FC236}">
                <a16:creationId xmlns:a16="http://schemas.microsoft.com/office/drawing/2014/main" xmlns="" id="{D7E9B18D-BED6-4576-93AF-FF1A231FA4B3}"/>
              </a:ext>
            </a:extLst>
          </p:cNvPr>
          <p:cNvSpPr txBox="1">
            <a:spLocks/>
          </p:cNvSpPr>
          <p:nvPr/>
        </p:nvSpPr>
        <p:spPr>
          <a:xfrm>
            <a:off x="5422061" y="42703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IoW Technical </a:t>
            </a:r>
            <a:r>
              <a:rPr lang="en-US" dirty="0" smtClean="0"/>
              <a:t>Strategies</a:t>
            </a:r>
            <a:endParaRPr lang="en-US" dirty="0"/>
          </a:p>
        </p:txBody>
      </p:sp>
      <p:sp>
        <p:nvSpPr>
          <p:cNvPr id="17" name="Content Placeholder 2">
            <a:extLst>
              <a:ext uri="{FF2B5EF4-FFF2-40B4-BE49-F238E27FC236}">
                <a16:creationId xmlns:a16="http://schemas.microsoft.com/office/drawing/2014/main" xmlns="" id="{29E006D5-3BFD-4AAB-8793-8B20231B1CD6}"/>
              </a:ext>
            </a:extLst>
          </p:cNvPr>
          <p:cNvSpPr txBox="1">
            <a:spLocks/>
          </p:cNvSpPr>
          <p:nvPr/>
        </p:nvSpPr>
        <p:spPr>
          <a:xfrm>
            <a:off x="838200" y="1825625"/>
            <a:ext cx="10515600" cy="4351338"/>
          </a:xfrm>
          <a:prstGeom prst="rect">
            <a:avLst/>
          </a:prstGeom>
        </p:spPr>
        <p:txBody>
          <a:bodyPr>
            <a:normAutofit fontScale="92500" lnSpcReduction="10000"/>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Make data </a:t>
            </a:r>
            <a:r>
              <a:rPr lang="en-US" sz="4000" dirty="0">
                <a:solidFill>
                  <a:schemeClr val="accent6">
                    <a:lumMod val="75000"/>
                  </a:schemeClr>
                </a:solidFill>
              </a:rPr>
              <a:t>accessible</a:t>
            </a:r>
            <a:r>
              <a:rPr lang="en-US" sz="4000" dirty="0"/>
              <a:t> and </a:t>
            </a:r>
            <a:r>
              <a:rPr lang="en-US" sz="4000" dirty="0">
                <a:solidFill>
                  <a:schemeClr val="accent6">
                    <a:lumMod val="75000"/>
                  </a:schemeClr>
                </a:solidFill>
              </a:rPr>
              <a:t>interoperable </a:t>
            </a:r>
            <a:r>
              <a:rPr lang="en-US" sz="4000" dirty="0" smtClean="0"/>
              <a:t>by making it “API-ready,” and</a:t>
            </a:r>
            <a:r>
              <a:rPr lang="en-US" sz="4000" dirty="0" smtClean="0"/>
              <a:t> relying on modern </a:t>
            </a:r>
            <a:r>
              <a:rPr lang="en-US" sz="4000" dirty="0">
                <a:solidFill>
                  <a:schemeClr val="accent2">
                    <a:lumMod val="75000"/>
                  </a:schemeClr>
                </a:solidFill>
              </a:rPr>
              <a:t>APIs </a:t>
            </a:r>
            <a:r>
              <a:rPr lang="en-US" sz="4000" dirty="0"/>
              <a:t>following</a:t>
            </a:r>
            <a:r>
              <a:rPr lang="en-US" sz="4000" dirty="0">
                <a:solidFill>
                  <a:schemeClr val="accent2">
                    <a:lumMod val="75000"/>
                  </a:schemeClr>
                </a:solidFill>
              </a:rPr>
              <a:t> </a:t>
            </a:r>
            <a:r>
              <a:rPr lang="en-US" sz="4000" dirty="0">
                <a:solidFill>
                  <a:schemeClr val="accent1"/>
                </a:solidFill>
              </a:rPr>
              <a:t>open protocols</a:t>
            </a:r>
            <a:r>
              <a:rPr lang="en-US" sz="4000" dirty="0">
                <a:solidFill>
                  <a:schemeClr val="accent2">
                    <a:lumMod val="75000"/>
                  </a:schemeClr>
                </a:solidFill>
              </a:rPr>
              <a:t>.</a:t>
            </a:r>
          </a:p>
          <a:p>
            <a:endParaRPr lang="en-US" sz="4000" dirty="0"/>
          </a:p>
          <a:p>
            <a:r>
              <a:rPr lang="en-US" sz="4000" dirty="0"/>
              <a:t>Make granular data </a:t>
            </a:r>
            <a:r>
              <a:rPr lang="en-US" sz="4000" dirty="0">
                <a:solidFill>
                  <a:schemeClr val="accent6">
                    <a:lumMod val="75000"/>
                  </a:schemeClr>
                </a:solidFill>
              </a:rPr>
              <a:t>discoverable</a:t>
            </a:r>
            <a:r>
              <a:rPr lang="en-US" sz="4000" dirty="0"/>
              <a:t> by </a:t>
            </a:r>
            <a:r>
              <a:rPr lang="en-US" sz="4000" dirty="0">
                <a:solidFill>
                  <a:schemeClr val="accent2">
                    <a:lumMod val="75000"/>
                  </a:schemeClr>
                </a:solidFill>
              </a:rPr>
              <a:t>semantic</a:t>
            </a:r>
            <a:r>
              <a:rPr lang="en-US" sz="4000" dirty="0"/>
              <a:t>, </a:t>
            </a:r>
            <a:r>
              <a:rPr lang="en-US" sz="4000" dirty="0">
                <a:solidFill>
                  <a:schemeClr val="accent2">
                    <a:lumMod val="75000"/>
                  </a:schemeClr>
                </a:solidFill>
              </a:rPr>
              <a:t>hydrologic</a:t>
            </a:r>
            <a:r>
              <a:rPr lang="en-US" sz="4000" dirty="0"/>
              <a:t>, and </a:t>
            </a:r>
            <a:r>
              <a:rPr lang="en-US" sz="4000" dirty="0">
                <a:solidFill>
                  <a:schemeClr val="accent2">
                    <a:lumMod val="75000"/>
                  </a:schemeClr>
                </a:solidFill>
              </a:rPr>
              <a:t>geospatial</a:t>
            </a:r>
            <a:r>
              <a:rPr lang="en-US" sz="4000" dirty="0"/>
              <a:t> search using </a:t>
            </a:r>
            <a:r>
              <a:rPr lang="en-US" sz="4000" dirty="0">
                <a:solidFill>
                  <a:schemeClr val="accent1"/>
                </a:solidFill>
              </a:rPr>
              <a:t>web data best practices</a:t>
            </a:r>
          </a:p>
        </p:txBody>
      </p:sp>
    </p:spTree>
    <p:extLst>
      <p:ext uri="{BB962C8B-B14F-4D97-AF65-F5344CB8AC3E}">
        <p14:creationId xmlns:p14="http://schemas.microsoft.com/office/powerpoint/2010/main" val="1850325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F7F0693-3C6A-4F40-84E7-003D273FB7ED}"/>
              </a:ext>
            </a:extLst>
          </p:cNvPr>
          <p:cNvPicPr>
            <a:picLocks noChangeAspect="1"/>
          </p:cNvPicPr>
          <p:nvPr/>
        </p:nvPicPr>
        <p:blipFill rotWithShape="1">
          <a:blip r:embed="rId2">
            <a:extLst>
              <a:ext uri="{28A0092B-C50C-407E-A947-70E740481C1C}">
                <a14:useLocalDpi xmlns:a14="http://schemas.microsoft.com/office/drawing/2010/main" val="0"/>
              </a:ext>
            </a:extLst>
          </a:blip>
          <a:srcRect l="196" t="54344"/>
          <a:stretch/>
        </p:blipFill>
        <p:spPr>
          <a:xfrm>
            <a:off x="778854" y="3290232"/>
            <a:ext cx="4952119" cy="2931952"/>
          </a:xfrm>
          <a:prstGeom prst="rect">
            <a:avLst/>
          </a:prstGeom>
        </p:spPr>
      </p:pic>
      <p:pic>
        <p:nvPicPr>
          <p:cNvPr id="6" name="Picture 5">
            <a:extLst>
              <a:ext uri="{FF2B5EF4-FFF2-40B4-BE49-F238E27FC236}">
                <a16:creationId xmlns:a16="http://schemas.microsoft.com/office/drawing/2014/main" xmlns="" id="{C1DB603A-5260-45F9-B619-02B98BB1ACEE}"/>
              </a:ext>
            </a:extLst>
          </p:cNvPr>
          <p:cNvPicPr>
            <a:picLocks noChangeAspect="1"/>
          </p:cNvPicPr>
          <p:nvPr/>
        </p:nvPicPr>
        <p:blipFill rotWithShape="1">
          <a:blip r:embed="rId2">
            <a:extLst>
              <a:ext uri="{28A0092B-C50C-407E-A947-70E740481C1C}">
                <a14:useLocalDpi xmlns:a14="http://schemas.microsoft.com/office/drawing/2010/main" val="0"/>
              </a:ext>
            </a:extLst>
          </a:blip>
          <a:srcRect l="534" t="98" r="62723" b="45592"/>
          <a:stretch/>
        </p:blipFill>
        <p:spPr>
          <a:xfrm>
            <a:off x="1072468" y="574296"/>
            <a:ext cx="1419685" cy="2715936"/>
          </a:xfrm>
          <a:prstGeom prst="rect">
            <a:avLst/>
          </a:prstGeom>
        </p:spPr>
      </p:pic>
      <p:pic>
        <p:nvPicPr>
          <p:cNvPr id="7" name="Picture 6">
            <a:extLst>
              <a:ext uri="{FF2B5EF4-FFF2-40B4-BE49-F238E27FC236}">
                <a16:creationId xmlns:a16="http://schemas.microsoft.com/office/drawing/2014/main" xmlns="" id="{62F5A5D6-E86E-4C35-8004-CC5D72E397FD}"/>
              </a:ext>
            </a:extLst>
          </p:cNvPr>
          <p:cNvPicPr>
            <a:picLocks noChangeAspect="1"/>
          </p:cNvPicPr>
          <p:nvPr/>
        </p:nvPicPr>
        <p:blipFill rotWithShape="1">
          <a:blip r:embed="rId2">
            <a:extLst>
              <a:ext uri="{28A0092B-C50C-407E-A947-70E740481C1C}">
                <a14:useLocalDpi xmlns:a14="http://schemas.microsoft.com/office/drawing/2010/main" val="0"/>
              </a:ext>
            </a:extLst>
          </a:blip>
          <a:srcRect l="38320" t="654" b="45656"/>
          <a:stretch/>
        </p:blipFill>
        <p:spPr>
          <a:xfrm>
            <a:off x="6513151" y="574297"/>
            <a:ext cx="5013323" cy="5647888"/>
          </a:xfrm>
          <a:prstGeom prst="rect">
            <a:avLst/>
          </a:prstGeom>
        </p:spPr>
      </p:pic>
    </p:spTree>
    <p:extLst>
      <p:ext uri="{BB962C8B-B14F-4D97-AF65-F5344CB8AC3E}">
        <p14:creationId xmlns:p14="http://schemas.microsoft.com/office/powerpoint/2010/main" val="3119276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565125E-4A48-E143-A9AB-425BAA028B3E}"/>
              </a:ext>
            </a:extLst>
          </p:cNvPr>
          <p:cNvSpPr/>
          <p:nvPr/>
        </p:nvSpPr>
        <p:spPr>
          <a:xfrm>
            <a:off x="1" y="-115042"/>
            <a:ext cx="12575968" cy="70776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8C9547F8-6FDF-9E4A-991B-FBCA8E0FF3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46" y="-106134"/>
            <a:ext cx="12575968" cy="7077692"/>
          </a:xfrm>
          <a:prstGeom prst="rect">
            <a:avLst/>
          </a:prstGeom>
          <a:gradFill flip="none" rotWithShape="0">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pic>
      <p:sp>
        <p:nvSpPr>
          <p:cNvPr id="5" name="Rectangle 4">
            <a:extLst>
              <a:ext uri="{FF2B5EF4-FFF2-40B4-BE49-F238E27FC236}">
                <a16:creationId xmlns:a16="http://schemas.microsoft.com/office/drawing/2014/main" xmlns="" id="{C42A5CF3-E1E8-6746-9945-A330CD80A2B3}"/>
              </a:ext>
            </a:extLst>
          </p:cNvPr>
          <p:cNvSpPr/>
          <p:nvPr/>
        </p:nvSpPr>
        <p:spPr>
          <a:xfrm>
            <a:off x="6284422" y="2028949"/>
            <a:ext cx="6291547" cy="4829051"/>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41443344-7C4B-B341-B621-DB59D7A2B81D}"/>
              </a:ext>
            </a:extLst>
          </p:cNvPr>
          <p:cNvSpPr/>
          <p:nvPr/>
        </p:nvSpPr>
        <p:spPr>
          <a:xfrm>
            <a:off x="-14746" y="-106134"/>
            <a:ext cx="12590715" cy="2135083"/>
          </a:xfrm>
          <a:prstGeom prst="rect">
            <a:avLst/>
          </a:prstGeom>
          <a:solidFill>
            <a:srgbClr val="000000">
              <a:alpha val="1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Quicksand" panose="02070303000000060000" pitchFamily="18" charset="77"/>
              </a:rPr>
              <a:t>Discoverability: project geoconnex.us</a:t>
            </a:r>
          </a:p>
          <a:p>
            <a:pPr algn="ctr"/>
            <a:r>
              <a:rPr lang="en-US" sz="2400" dirty="0">
                <a:solidFill>
                  <a:schemeClr val="tx1"/>
                </a:solidFill>
                <a:latin typeface="Quicksand" panose="02070303000000060000" pitchFamily="18" charset="77"/>
              </a:rPr>
              <a:t>https://geoconnex.us</a:t>
            </a:r>
          </a:p>
        </p:txBody>
      </p:sp>
      <p:sp>
        <p:nvSpPr>
          <p:cNvPr id="8" name="Oval 7">
            <a:extLst>
              <a:ext uri="{FF2B5EF4-FFF2-40B4-BE49-F238E27FC236}">
                <a16:creationId xmlns:a16="http://schemas.microsoft.com/office/drawing/2014/main" xmlns="" id="{1061095B-DF5A-1641-B344-F8F39AEF0CBD}"/>
              </a:ext>
            </a:extLst>
          </p:cNvPr>
          <p:cNvSpPr/>
          <p:nvPr/>
        </p:nvSpPr>
        <p:spPr>
          <a:xfrm>
            <a:off x="167973" y="1150754"/>
            <a:ext cx="1416686" cy="1312109"/>
          </a:xfrm>
          <a:prstGeom prst="ellipse">
            <a:avLst/>
          </a:prstGeom>
          <a:solidFill>
            <a:srgbClr val="00807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latin typeface="Quicksand" panose="02070303000000060000" pitchFamily="18" charset="77"/>
              </a:rPr>
              <a:t>Resources</a:t>
            </a:r>
          </a:p>
        </p:txBody>
      </p:sp>
      <p:sp>
        <p:nvSpPr>
          <p:cNvPr id="22" name="Google Shape;430;g872c40425b_0_139">
            <a:extLst>
              <a:ext uri="{FF2B5EF4-FFF2-40B4-BE49-F238E27FC236}">
                <a16:creationId xmlns:a16="http://schemas.microsoft.com/office/drawing/2014/main" xmlns="" id="{F7F6209F-CA79-0145-98D9-D670D97AB106}"/>
              </a:ext>
            </a:extLst>
          </p:cNvPr>
          <p:cNvSpPr txBox="1"/>
          <p:nvPr/>
        </p:nvSpPr>
        <p:spPr>
          <a:xfrm>
            <a:off x="7171471" y="2950757"/>
            <a:ext cx="4517447" cy="33567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lt2"/>
                </a:solidFill>
                <a:latin typeface="Quicksand"/>
                <a:ea typeface="Quicksand"/>
                <a:cs typeface="Quicksand"/>
                <a:sym typeface="Quicksand"/>
              </a:rPr>
              <a:t>Infrastructure</a:t>
            </a:r>
          </a:p>
          <a:p>
            <a:pPr marL="0" marR="0" lvl="0" indent="0" algn="l" rtl="0">
              <a:spcBef>
                <a:spcPts val="0"/>
              </a:spcBef>
              <a:spcAft>
                <a:spcPts val="0"/>
              </a:spcAft>
              <a:buNone/>
            </a:pPr>
            <a:endParaRPr lang="en-US" sz="3200" dirty="0">
              <a:solidFill>
                <a:schemeClr val="lt2"/>
              </a:solidFill>
              <a:latin typeface="Quicksand"/>
              <a:sym typeface="Quicksand"/>
            </a:endParaRPr>
          </a:p>
          <a:p>
            <a:pPr marL="0" marR="0" lvl="0" indent="0" algn="l" rtl="0">
              <a:spcBef>
                <a:spcPts val="0"/>
              </a:spcBef>
              <a:spcAft>
                <a:spcPts val="0"/>
              </a:spcAft>
              <a:buNone/>
            </a:pPr>
            <a:r>
              <a:rPr lang="en-US" sz="3200" dirty="0">
                <a:solidFill>
                  <a:schemeClr val="lt2"/>
                </a:solidFill>
                <a:latin typeface="Quicksand"/>
                <a:sym typeface="Quicksand"/>
              </a:rPr>
              <a:t>Community-Building</a:t>
            </a:r>
          </a:p>
          <a:p>
            <a:pPr marL="0" marR="0" lvl="0" indent="0" algn="l" rtl="0">
              <a:spcBef>
                <a:spcPts val="0"/>
              </a:spcBef>
              <a:spcAft>
                <a:spcPts val="0"/>
              </a:spcAft>
              <a:buNone/>
            </a:pPr>
            <a:endParaRPr lang="en-US" sz="3200" dirty="0">
              <a:solidFill>
                <a:schemeClr val="lt2"/>
              </a:solidFill>
              <a:latin typeface="Quicksand"/>
              <a:sym typeface="Quicksand"/>
            </a:endParaRPr>
          </a:p>
          <a:p>
            <a:pPr marL="0" marR="0" lvl="0" indent="0" algn="l" rtl="0">
              <a:spcBef>
                <a:spcPts val="0"/>
              </a:spcBef>
              <a:spcAft>
                <a:spcPts val="0"/>
              </a:spcAft>
              <a:buNone/>
            </a:pPr>
            <a:r>
              <a:rPr lang="en-US" sz="3200" dirty="0">
                <a:solidFill>
                  <a:schemeClr val="lt2"/>
                </a:solidFill>
                <a:latin typeface="Quicksand"/>
                <a:sym typeface="Quicksand"/>
              </a:rPr>
              <a:t>Discovery Tools</a:t>
            </a:r>
          </a:p>
          <a:p>
            <a:pPr marL="0" marR="0" lvl="0" indent="0" algn="l" rtl="0">
              <a:spcBef>
                <a:spcPts val="0"/>
              </a:spcBef>
              <a:spcAft>
                <a:spcPts val="0"/>
              </a:spcAft>
              <a:buNone/>
            </a:pPr>
            <a:endParaRPr sz="3200" dirty="0"/>
          </a:p>
        </p:txBody>
      </p:sp>
      <p:sp>
        <p:nvSpPr>
          <p:cNvPr id="10" name="Right Arrow 9">
            <a:extLst>
              <a:ext uri="{FF2B5EF4-FFF2-40B4-BE49-F238E27FC236}">
                <a16:creationId xmlns:a16="http://schemas.microsoft.com/office/drawing/2014/main" xmlns="" id="{398C631F-55F3-C847-891F-9C63AE0C8157}"/>
              </a:ext>
            </a:extLst>
          </p:cNvPr>
          <p:cNvSpPr/>
          <p:nvPr/>
        </p:nvSpPr>
        <p:spPr>
          <a:xfrm>
            <a:off x="-29494" y="4180114"/>
            <a:ext cx="6125493" cy="648938"/>
          </a:xfrm>
          <a:prstGeom prst="rightArrow">
            <a:avLst/>
          </a:prstGeom>
          <a:solidFill>
            <a:srgbClr val="008078"/>
          </a:solidFill>
          <a:ln>
            <a:solidFill>
              <a:srgbClr val="008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430;g872c40425b_0_139">
            <a:extLst>
              <a:ext uri="{FF2B5EF4-FFF2-40B4-BE49-F238E27FC236}">
                <a16:creationId xmlns:a16="http://schemas.microsoft.com/office/drawing/2014/main" xmlns="" id="{CE84FFF6-8052-1643-9B1B-FBAEC2479ABD}"/>
              </a:ext>
            </a:extLst>
          </p:cNvPr>
          <p:cNvSpPr txBox="1"/>
          <p:nvPr/>
        </p:nvSpPr>
        <p:spPr>
          <a:xfrm>
            <a:off x="-44241" y="2434549"/>
            <a:ext cx="5879831" cy="19785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3200" dirty="0">
              <a:solidFill>
                <a:schemeClr val="lt2"/>
              </a:solidFill>
              <a:latin typeface="Quicksand"/>
              <a:ea typeface="Quicksand"/>
              <a:cs typeface="Quicksand"/>
              <a:sym typeface="Quicksand"/>
            </a:endParaRPr>
          </a:p>
          <a:p>
            <a:pPr marL="0" marR="0" lvl="0" indent="0" algn="ctr" rtl="0">
              <a:spcBef>
                <a:spcPts val="0"/>
              </a:spcBef>
              <a:spcAft>
                <a:spcPts val="0"/>
              </a:spcAft>
              <a:buNone/>
            </a:pPr>
            <a:r>
              <a:rPr lang="en-US" sz="4400" dirty="0">
                <a:solidFill>
                  <a:schemeClr val="lt2"/>
                </a:solidFill>
                <a:latin typeface="Quicksand"/>
                <a:ea typeface="Quicksand"/>
                <a:cs typeface="Quicksand"/>
                <a:sym typeface="Quicksand"/>
              </a:rPr>
              <a:t>Linked hydrologic data</a:t>
            </a:r>
            <a:endParaRPr sz="4400" dirty="0"/>
          </a:p>
        </p:txBody>
      </p:sp>
      <p:pic>
        <p:nvPicPr>
          <p:cNvPr id="26" name="Graphic 25" descr="Water">
            <a:extLst>
              <a:ext uri="{FF2B5EF4-FFF2-40B4-BE49-F238E27FC236}">
                <a16:creationId xmlns:a16="http://schemas.microsoft.com/office/drawing/2014/main" xmlns="" id="{FBD25206-62E4-1F4D-A214-BC97BB6C936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722639" y="4096852"/>
            <a:ext cx="369332" cy="369332"/>
          </a:xfrm>
          <a:prstGeom prst="rect">
            <a:avLst/>
          </a:prstGeom>
        </p:spPr>
      </p:pic>
      <p:pic>
        <p:nvPicPr>
          <p:cNvPr id="27" name="Graphic 26" descr="Water">
            <a:extLst>
              <a:ext uri="{FF2B5EF4-FFF2-40B4-BE49-F238E27FC236}">
                <a16:creationId xmlns:a16="http://schemas.microsoft.com/office/drawing/2014/main" xmlns="" id="{E5F65919-C456-CE48-A71A-9EE82573ABA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722639" y="3089328"/>
            <a:ext cx="369332" cy="369332"/>
          </a:xfrm>
          <a:prstGeom prst="rect">
            <a:avLst/>
          </a:prstGeom>
        </p:spPr>
      </p:pic>
      <p:pic>
        <p:nvPicPr>
          <p:cNvPr id="12" name="Graphic 11" descr="Water">
            <a:extLst>
              <a:ext uri="{FF2B5EF4-FFF2-40B4-BE49-F238E27FC236}">
                <a16:creationId xmlns:a16="http://schemas.microsoft.com/office/drawing/2014/main" xmlns="" id="{772A7F29-36F9-2F45-8E1D-EA6B3C174F9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706538" y="5100774"/>
            <a:ext cx="369332" cy="369332"/>
          </a:xfrm>
          <a:prstGeom prst="rect">
            <a:avLst/>
          </a:prstGeom>
        </p:spPr>
      </p:pic>
      <p:pic>
        <p:nvPicPr>
          <p:cNvPr id="2" name="Google Shape;328;p30">
            <a:extLst>
              <a:ext uri="{FF2B5EF4-FFF2-40B4-BE49-F238E27FC236}">
                <a16:creationId xmlns:a16="http://schemas.microsoft.com/office/drawing/2014/main" xmlns="" id="{BF64D907-6CEA-4A9A-8EB3-9552A1656DE7}"/>
              </a:ext>
            </a:extLst>
          </p:cNvPr>
          <p:cNvPicPr preferRelativeResize="0"/>
          <p:nvPr/>
        </p:nvPicPr>
        <p:blipFill>
          <a:blip r:embed="rId6">
            <a:alphaModFix/>
          </a:blip>
          <a:stretch>
            <a:fillRect/>
          </a:stretch>
        </p:blipFill>
        <p:spPr>
          <a:xfrm>
            <a:off x="10134018" y="1181368"/>
            <a:ext cx="2141205" cy="856489"/>
          </a:xfrm>
          <a:prstGeom prst="rect">
            <a:avLst/>
          </a:prstGeom>
          <a:noFill/>
          <a:ln>
            <a:noFill/>
          </a:ln>
        </p:spPr>
      </p:pic>
      <p:pic>
        <p:nvPicPr>
          <p:cNvPr id="7" name="Picture 6" descr="A close up of a logo&#10;&#10;Description automatically generated">
            <a:extLst>
              <a:ext uri="{FF2B5EF4-FFF2-40B4-BE49-F238E27FC236}">
                <a16:creationId xmlns:a16="http://schemas.microsoft.com/office/drawing/2014/main" xmlns="" id="{C83269D4-9996-45CF-8AAD-BD5D2217E35F}"/>
              </a:ext>
            </a:extLst>
          </p:cNvPr>
          <p:cNvPicPr>
            <a:picLocks noChangeAspect="1"/>
          </p:cNvPicPr>
          <p:nvPr/>
        </p:nvPicPr>
        <p:blipFill>
          <a:blip r:embed="rId7"/>
          <a:stretch>
            <a:fillRect/>
          </a:stretch>
        </p:blipFill>
        <p:spPr>
          <a:xfrm>
            <a:off x="9097709" y="1127535"/>
            <a:ext cx="750310" cy="901414"/>
          </a:xfrm>
          <a:prstGeom prst="rect">
            <a:avLst/>
          </a:prstGeom>
        </p:spPr>
      </p:pic>
    </p:spTree>
    <p:extLst>
      <p:ext uri="{BB962C8B-B14F-4D97-AF65-F5344CB8AC3E}">
        <p14:creationId xmlns:p14="http://schemas.microsoft.com/office/powerpoint/2010/main" val="1174315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3" name="Picture 2">
            <a:extLst>
              <a:ext uri="{FF2B5EF4-FFF2-40B4-BE49-F238E27FC236}">
                <a16:creationId xmlns:a16="http://schemas.microsoft.com/office/drawing/2014/main" xmlns="" id="{7D54086B-CCED-DF41-90E6-FE02605D0D6E}"/>
              </a:ext>
            </a:extLst>
          </p:cNvPr>
          <p:cNvPicPr>
            <a:picLocks noChangeAspect="1"/>
          </p:cNvPicPr>
          <p:nvPr/>
        </p:nvPicPr>
        <p:blipFill>
          <a:blip r:embed="rId3"/>
          <a:stretch>
            <a:fillRect/>
          </a:stretch>
        </p:blipFill>
        <p:spPr>
          <a:xfrm>
            <a:off x="558086" y="203200"/>
            <a:ext cx="10481407" cy="6858000"/>
          </a:xfrm>
          <a:prstGeom prst="rect">
            <a:avLst/>
          </a:prstGeom>
        </p:spPr>
      </p:pic>
      <p:sp>
        <p:nvSpPr>
          <p:cNvPr id="479" name="Google Shape;479;p34"/>
          <p:cNvSpPr txBox="1"/>
          <p:nvPr/>
        </p:nvSpPr>
        <p:spPr>
          <a:xfrm>
            <a:off x="-904343" y="0"/>
            <a:ext cx="13244000" cy="1231253"/>
          </a:xfrm>
          <a:prstGeom prst="rect">
            <a:avLst/>
          </a:prstGeom>
          <a:noFill/>
          <a:ln>
            <a:noFill/>
          </a:ln>
        </p:spPr>
        <p:txBody>
          <a:bodyPr spcFirstLastPara="1" wrap="square" lIns="121900" tIns="121900" rIns="121900" bIns="121900" anchor="t" anchorCtr="0">
            <a:noAutofit/>
          </a:bodyPr>
          <a:lstStyle/>
          <a:p>
            <a:pPr algn="ctr"/>
            <a:r>
              <a:rPr lang="en-US" sz="3733" dirty="0"/>
              <a:t>Vision: Integrating with NHD</a:t>
            </a:r>
            <a:endParaRPr sz="1467" dirty="0"/>
          </a:p>
          <a:p>
            <a:pPr algn="ctr"/>
            <a:endParaRPr sz="800" dirty="0"/>
          </a:p>
          <a:p>
            <a:pPr algn="ctr"/>
            <a:endParaRPr sz="800" dirty="0"/>
          </a:p>
        </p:txBody>
      </p:sp>
      <p:sp>
        <p:nvSpPr>
          <p:cNvPr id="2" name="AutoShape 2">
            <a:extLst>
              <a:ext uri="{FF2B5EF4-FFF2-40B4-BE49-F238E27FC236}">
                <a16:creationId xmlns:a16="http://schemas.microsoft.com/office/drawing/2014/main" xmlns="" id="{4176D2CB-E447-43CB-A482-97F0B8FB71A1}"/>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 name="TextBox 4">
            <a:extLst>
              <a:ext uri="{FF2B5EF4-FFF2-40B4-BE49-F238E27FC236}">
                <a16:creationId xmlns:a16="http://schemas.microsoft.com/office/drawing/2014/main" xmlns="" id="{A0475911-6B71-45B6-9E5B-8578DB5BE73B}"/>
              </a:ext>
            </a:extLst>
          </p:cNvPr>
          <p:cNvSpPr txBox="1"/>
          <p:nvPr/>
        </p:nvSpPr>
        <p:spPr>
          <a:xfrm>
            <a:off x="558085" y="6180891"/>
            <a:ext cx="10293384" cy="1077026"/>
          </a:xfrm>
          <a:prstGeom prst="rect">
            <a:avLst/>
          </a:prstGeom>
          <a:solidFill>
            <a:schemeClr val="bg1"/>
          </a:solidFill>
        </p:spPr>
        <p:txBody>
          <a:bodyPr wrap="square" rtlCol="0">
            <a:spAutoFit/>
          </a:bodyPr>
          <a:lstStyle/>
          <a:p>
            <a:r>
              <a:rPr lang="en-US" sz="2133"/>
              <a:t>https://</a:t>
            </a:r>
            <a:r>
              <a:rPr lang="en-US" sz="2133" err="1"/>
              <a:t>labs.waterdata.usgs.gov</a:t>
            </a:r>
            <a:r>
              <a:rPr lang="en-US" sz="2133"/>
              <a:t>/</a:t>
            </a:r>
            <a:r>
              <a:rPr lang="en-US" sz="2133" err="1"/>
              <a:t>api</a:t>
            </a:r>
            <a:r>
              <a:rPr lang="en-US" sz="2133"/>
              <a:t>/</a:t>
            </a:r>
            <a:r>
              <a:rPr lang="en-US" sz="2133" err="1"/>
              <a:t>nldi</a:t>
            </a:r>
            <a:r>
              <a:rPr lang="en-US" sz="2133"/>
              <a:t>/linked-data/</a:t>
            </a:r>
            <a:r>
              <a:rPr lang="en-US" sz="2133" err="1"/>
              <a:t>nwissite</a:t>
            </a:r>
            <a:r>
              <a:rPr lang="en-US" sz="2133"/>
              <a:t>/USGS-364700114080301</a:t>
            </a:r>
          </a:p>
          <a:p>
            <a:endParaRPr lang="en-US" sz="2133">
              <a:solidFill>
                <a:schemeClr val="bg1"/>
              </a:solidFill>
            </a:endParaRPr>
          </a:p>
        </p:txBody>
      </p:sp>
    </p:spTree>
    <p:extLst>
      <p:ext uri="{BB962C8B-B14F-4D97-AF65-F5344CB8AC3E}">
        <p14:creationId xmlns:p14="http://schemas.microsoft.com/office/powerpoint/2010/main" val="111026445"/>
      </p:ext>
    </p:extLst>
  </p:cSld>
  <p:clrMapOvr>
    <a:masterClrMapping/>
  </p:clrMapOvr>
</p:sld>
</file>

<file path=ppt/theme/theme1.xml><?xml version="1.0" encoding="utf-8"?>
<a:theme xmlns:a="http://schemas.openxmlformats.org/drawingml/2006/main" name="AccentBoxVTI">
  <a:themeElements>
    <a:clrScheme name="AnalogousFromDarkSeedLeftStep">
      <a:dk1>
        <a:srgbClr val="000000"/>
      </a:dk1>
      <a:lt1>
        <a:srgbClr val="FFFFFF"/>
      </a:lt1>
      <a:dk2>
        <a:srgbClr val="243241"/>
      </a:dk2>
      <a:lt2>
        <a:srgbClr val="E8E7E2"/>
      </a:lt2>
      <a:accent1>
        <a:srgbClr val="455FCB"/>
      </a:accent1>
      <a:accent2>
        <a:srgbClr val="3385B9"/>
      </a:accent2>
      <a:accent3>
        <a:srgbClr val="3DB5B1"/>
      </a:accent3>
      <a:accent4>
        <a:srgbClr val="33B97D"/>
      </a:accent4>
      <a:accent5>
        <a:srgbClr val="3FBA50"/>
      </a:accent5>
      <a:accent6>
        <a:srgbClr val="58B933"/>
      </a:accent6>
      <a:hlink>
        <a:srgbClr val="31944F"/>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4338945151704FA993C32DC31168A9" ma:contentTypeVersion="7" ma:contentTypeDescription="Create a new document." ma:contentTypeScope="" ma:versionID="dea2827fe5bac7e84044321b517bf000">
  <xsd:schema xmlns:xsd="http://www.w3.org/2001/XMLSchema" xmlns:xs="http://www.w3.org/2001/XMLSchema" xmlns:p="http://schemas.microsoft.com/office/2006/metadata/properties" xmlns:ns3="6a0cc935-8617-432d-a1fd-0392b5b0e3c0" xmlns:ns4="68dd759b-e78c-49b4-b762-882e9fb3172a" targetNamespace="http://schemas.microsoft.com/office/2006/metadata/properties" ma:root="true" ma:fieldsID="3277e927cffe75678db26b99db3f531c" ns3:_="" ns4:_="">
    <xsd:import namespace="6a0cc935-8617-432d-a1fd-0392b5b0e3c0"/>
    <xsd:import namespace="68dd759b-e78c-49b4-b762-882e9fb3172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0cc935-8617-432d-a1fd-0392b5b0e3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dd759b-e78c-49b4-b762-882e9fb3172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A4BAA0-F94C-4EDF-ADB6-55B6BFC3F5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0cc935-8617-432d-a1fd-0392b5b0e3c0"/>
    <ds:schemaRef ds:uri="68dd759b-e78c-49b4-b762-882e9fb317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F1CDB1-D458-4C15-9C8D-F5B6A912D614}">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68dd759b-e78c-49b4-b762-882e9fb3172a"/>
    <ds:schemaRef ds:uri="http://schemas.openxmlformats.org/package/2006/metadata/core-properties"/>
    <ds:schemaRef ds:uri="6a0cc935-8617-432d-a1fd-0392b5b0e3c0"/>
    <ds:schemaRef ds:uri="http://www.w3.org/XML/1998/namespace"/>
    <ds:schemaRef ds:uri="http://purl.org/dc/terms/"/>
  </ds:schemaRefs>
</ds:datastoreItem>
</file>

<file path=customXml/itemProps3.xml><?xml version="1.0" encoding="utf-8"?>
<ds:datastoreItem xmlns:ds="http://schemas.openxmlformats.org/officeDocument/2006/customXml" ds:itemID="{5B76B23B-8771-4364-805E-604B762FE7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7220</TotalTime>
  <Words>929</Words>
  <Application>Microsoft Macintosh PowerPoint</Application>
  <PresentationFormat>Custom</PresentationFormat>
  <Paragraphs>100</Paragraphs>
  <Slides>21</Slides>
  <Notes>19</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Ward, Ph.D.</dc:creator>
  <cp:lastModifiedBy>Peter Colohan</cp:lastModifiedBy>
  <cp:revision>151</cp:revision>
  <cp:lastPrinted>2020-03-10T19:36:58Z</cp:lastPrinted>
  <dcterms:created xsi:type="dcterms:W3CDTF">2020-01-31T23:32:15Z</dcterms:created>
  <dcterms:modified xsi:type="dcterms:W3CDTF">2020-09-17T18:46:46Z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0x010100FB4338945151704FA993C32DC31168A9</vt:lpwstr>
  </property>
</Properties>
</file>